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8288000" cy="10287000"/>
  <p:notesSz cx="6858000" cy="9144000"/>
  <p:embeddedFontLst>
    <p:embeddedFont>
      <p:font typeface="Futura" panose="020B0604020202020204" charset="0"/>
      <p:regular r:id="rId20"/>
    </p:embeddedFont>
    <p:embeddedFont>
      <p:font typeface="Futura Bold" panose="020B0604020202020204" charset="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7B9"/>
    <a:srgbClr val="004B86"/>
    <a:srgbClr val="A93B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28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40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arvardbusiness.org/wp-content/uploads/2022/08/Perspectives-Level-Up-Your-Leaders-The-Three-Critical-Business-Acumen-Skills-They-Need-Now.pdf" TargetMode="External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6.png"/><Relationship Id="rId7" Type="http://schemas.openxmlformats.org/officeDocument/2006/relationships/hyperlink" Target="https://github.com/Rishabhbahuguna03" TargetMode="External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hyperlink" Target="https://www.linkedin.com/in/rishabhbahuguna03" TargetMode="External"/><Relationship Id="rId4" Type="http://schemas.openxmlformats.org/officeDocument/2006/relationships/image" Target="../media/image47.png"/><Relationship Id="rId9" Type="http://schemas.openxmlformats.org/officeDocument/2006/relationships/image" Target="../media/image50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postgresql.org/docs/release/18.1/" TargetMode="External"/><Relationship Id="rId3" Type="http://schemas.openxmlformats.org/officeDocument/2006/relationships/image" Target="../media/image4.png"/><Relationship Id="rId7" Type="http://schemas.openxmlformats.org/officeDocument/2006/relationships/image" Target="../media/image8.sv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svg"/><Relationship Id="rId9" Type="http://schemas.openxmlformats.org/officeDocument/2006/relationships/hyperlink" Target="https://www.pgadmin.org/docs/pgadmin4/latest/release_notes_9_10.html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ostgresql.org/docs/current/tutorial-select.html" TargetMode="External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eforum.org/publications/the-future-of-jobs-report-2025/infographics-94b6214b36/" TargetMode="External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11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3238500" cy="10287000"/>
            <a:chOff x="0" y="0"/>
            <a:chExt cx="852938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52938" cy="2709333"/>
            </a:xfrm>
            <a:custGeom>
              <a:avLst/>
              <a:gdLst/>
              <a:ahLst/>
              <a:cxnLst/>
              <a:rect l="l" t="t" r="r" b="b"/>
              <a:pathLst>
                <a:path w="852938" h="2709333">
                  <a:moveTo>
                    <a:pt x="0" y="0"/>
                  </a:moveTo>
                  <a:lnTo>
                    <a:pt x="852938" y="0"/>
                  </a:lnTo>
                  <a:lnTo>
                    <a:pt x="852938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C9D1D9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85725"/>
              <a:ext cx="852938" cy="27950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66750" y="666750"/>
            <a:ext cx="7191375" cy="8953500"/>
            <a:chOff x="0" y="0"/>
            <a:chExt cx="928643" cy="115619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928643" cy="1156192"/>
            </a:xfrm>
            <a:custGeom>
              <a:avLst/>
              <a:gdLst/>
              <a:ahLst/>
              <a:cxnLst/>
              <a:rect l="l" t="t" r="r" b="b"/>
              <a:pathLst>
                <a:path w="928643" h="1156192">
                  <a:moveTo>
                    <a:pt x="37679" y="0"/>
                  </a:moveTo>
                  <a:lnTo>
                    <a:pt x="890964" y="0"/>
                  </a:lnTo>
                  <a:cubicBezTo>
                    <a:pt x="900957" y="0"/>
                    <a:pt x="910541" y="3970"/>
                    <a:pt x="917607" y="11036"/>
                  </a:cubicBezTo>
                  <a:cubicBezTo>
                    <a:pt x="924673" y="18102"/>
                    <a:pt x="928643" y="27686"/>
                    <a:pt x="928643" y="37679"/>
                  </a:cubicBezTo>
                  <a:lnTo>
                    <a:pt x="928643" y="1118512"/>
                  </a:lnTo>
                  <a:cubicBezTo>
                    <a:pt x="928643" y="1139322"/>
                    <a:pt x="911774" y="1156192"/>
                    <a:pt x="890964" y="1156192"/>
                  </a:cubicBezTo>
                  <a:lnTo>
                    <a:pt x="37679" y="1156192"/>
                  </a:lnTo>
                  <a:cubicBezTo>
                    <a:pt x="16870" y="1156192"/>
                    <a:pt x="0" y="1139322"/>
                    <a:pt x="0" y="1118512"/>
                  </a:cubicBezTo>
                  <a:lnTo>
                    <a:pt x="0" y="37679"/>
                  </a:lnTo>
                  <a:cubicBezTo>
                    <a:pt x="0" y="16870"/>
                    <a:pt x="16870" y="0"/>
                    <a:pt x="37679" y="0"/>
                  </a:cubicBezTo>
                  <a:close/>
                </a:path>
              </a:pathLst>
            </a:custGeom>
            <a:blipFill>
              <a:blip r:embed="rId2"/>
              <a:stretch>
                <a:fillRect t="-199" b="-199"/>
              </a:stretch>
            </a:blip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7" name="Freeform 7"/>
          <p:cNvSpPr/>
          <p:nvPr/>
        </p:nvSpPr>
        <p:spPr>
          <a:xfrm>
            <a:off x="11923008" y="2908372"/>
            <a:ext cx="3061131" cy="3821277"/>
          </a:xfrm>
          <a:custGeom>
            <a:avLst/>
            <a:gdLst/>
            <a:ahLst/>
            <a:cxnLst/>
            <a:rect l="l" t="t" r="r" b="b"/>
            <a:pathLst>
              <a:path w="3061131" h="3821277">
                <a:moveTo>
                  <a:pt x="0" y="0"/>
                </a:moveTo>
                <a:lnTo>
                  <a:pt x="3061130" y="0"/>
                </a:lnTo>
                <a:lnTo>
                  <a:pt x="3061130" y="3821277"/>
                </a:lnTo>
                <a:lnTo>
                  <a:pt x="0" y="382127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4999"/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8" name="Group 8"/>
          <p:cNvGrpSpPr/>
          <p:nvPr/>
        </p:nvGrpSpPr>
        <p:grpSpPr>
          <a:xfrm>
            <a:off x="9144000" y="3988753"/>
            <a:ext cx="8324850" cy="2309495"/>
            <a:chOff x="0" y="0"/>
            <a:chExt cx="11099800" cy="3079327"/>
          </a:xfrm>
        </p:grpSpPr>
        <p:sp>
          <p:nvSpPr>
            <p:cNvPr id="9" name="TextBox 9"/>
            <p:cNvSpPr txBox="1"/>
            <p:nvPr/>
          </p:nvSpPr>
          <p:spPr>
            <a:xfrm>
              <a:off x="0" y="1127125"/>
              <a:ext cx="11099800" cy="19522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6600"/>
                </a:lnSpc>
              </a:pPr>
              <a:r>
                <a:rPr lang="en-US" sz="6000" spc="-60">
                  <a:solidFill>
                    <a:srgbClr val="FFFDD0"/>
                  </a:solidFill>
                  <a:latin typeface="Futura"/>
                  <a:ea typeface="Futura"/>
                  <a:cs typeface="Futura"/>
                  <a:sym typeface="Futura"/>
                </a:rPr>
                <a:t>SQL Murder Mystery: </a:t>
              </a:r>
            </a:p>
            <a:p>
              <a:pPr marL="0" lvl="0" indent="0" algn="l">
                <a:lnSpc>
                  <a:spcPts val="4069"/>
                </a:lnSpc>
              </a:pPr>
              <a:r>
                <a:rPr lang="en-US" sz="3699" spc="-36">
                  <a:solidFill>
                    <a:srgbClr val="FFFDD0"/>
                  </a:solidFill>
                  <a:latin typeface="Futura"/>
                  <a:ea typeface="Futura"/>
                  <a:cs typeface="Futura"/>
                  <a:sym typeface="Futura"/>
                </a:rPr>
                <a:t>Who </a:t>
              </a:r>
              <a:r>
                <a:rPr lang="en-US" sz="3699" spc="-36">
                  <a:solidFill>
                    <a:srgbClr val="FF3131"/>
                  </a:solidFill>
                  <a:latin typeface="Futura"/>
                  <a:ea typeface="Futura"/>
                  <a:cs typeface="Futura"/>
                  <a:sym typeface="Futura"/>
                </a:rPr>
                <a:t>killed </a:t>
              </a:r>
              <a:r>
                <a:rPr lang="en-US" sz="3699" spc="-36">
                  <a:solidFill>
                    <a:srgbClr val="FFFDD0"/>
                  </a:solidFill>
                  <a:latin typeface="Futura"/>
                  <a:ea typeface="Futura"/>
                  <a:cs typeface="Futura"/>
                  <a:sym typeface="Futura"/>
                </a:rPr>
                <a:t>the </a:t>
              </a:r>
              <a:r>
                <a:rPr lang="en-US" sz="3699" spc="-36">
                  <a:solidFill>
                    <a:srgbClr val="BAF072"/>
                  </a:solidFill>
                  <a:latin typeface="Futura"/>
                  <a:ea typeface="Futura"/>
                  <a:cs typeface="Futura"/>
                  <a:sym typeface="Futura"/>
                </a:rPr>
                <a:t>CEO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11099800" cy="6254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299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9144000" y="6691549"/>
            <a:ext cx="7962900" cy="516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19"/>
              </a:lnSpc>
            </a:pPr>
            <a:r>
              <a:rPr lang="en-US" sz="3199" spc="-31">
                <a:solidFill>
                  <a:srgbClr val="FFFDD0"/>
                </a:solidFill>
                <a:latin typeface="Futura"/>
                <a:ea typeface="Futura"/>
                <a:cs typeface="Futura"/>
                <a:sym typeface="Futura"/>
              </a:rPr>
              <a:t>Case solved by </a:t>
            </a:r>
            <a:r>
              <a:rPr lang="en-US" sz="3199" spc="-31">
                <a:solidFill>
                  <a:srgbClr val="00A1E1"/>
                </a:solidFill>
                <a:latin typeface="Futura"/>
                <a:ea typeface="Futura"/>
                <a:cs typeface="Futura"/>
                <a:sym typeface="Futura"/>
              </a:rPr>
              <a:t>Rishabh Bahuguna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3416" b="-83416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AutoShape 3"/>
          <p:cNvSpPr/>
          <p:nvPr/>
        </p:nvSpPr>
        <p:spPr>
          <a:xfrm>
            <a:off x="666750" y="9620250"/>
            <a:ext cx="16954500" cy="0"/>
          </a:xfrm>
          <a:prstGeom prst="line">
            <a:avLst/>
          </a:prstGeom>
          <a:ln w="9525" cap="flat">
            <a:solidFill>
              <a:srgbClr val="C9D1D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1677894" y="3369660"/>
            <a:ext cx="10786811" cy="1195372"/>
          </a:xfrm>
          <a:custGeom>
            <a:avLst/>
            <a:gdLst/>
            <a:ahLst/>
            <a:cxnLst/>
            <a:rect l="l" t="t" r="r" b="b"/>
            <a:pathLst>
              <a:path w="10786811" h="1195372">
                <a:moveTo>
                  <a:pt x="0" y="0"/>
                </a:moveTo>
                <a:lnTo>
                  <a:pt x="10786811" y="0"/>
                </a:lnTo>
                <a:lnTo>
                  <a:pt x="10786811" y="1195372"/>
                </a:lnTo>
                <a:lnTo>
                  <a:pt x="0" y="11953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>
            <a:off x="1677894" y="5587382"/>
            <a:ext cx="10786811" cy="1817253"/>
          </a:xfrm>
          <a:custGeom>
            <a:avLst/>
            <a:gdLst/>
            <a:ahLst/>
            <a:cxnLst/>
            <a:rect l="l" t="t" r="r" b="b"/>
            <a:pathLst>
              <a:path w="10786811" h="1817253">
                <a:moveTo>
                  <a:pt x="0" y="0"/>
                </a:moveTo>
                <a:lnTo>
                  <a:pt x="10786811" y="0"/>
                </a:lnTo>
                <a:lnTo>
                  <a:pt x="10786811" y="1817253"/>
                </a:lnTo>
                <a:lnTo>
                  <a:pt x="0" y="181725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>
            <a:off x="543249" y="9669301"/>
            <a:ext cx="485451" cy="485451"/>
          </a:xfrm>
          <a:custGeom>
            <a:avLst/>
            <a:gdLst/>
            <a:ahLst/>
            <a:cxnLst/>
            <a:rect l="l" t="t" r="r" b="b"/>
            <a:pathLst>
              <a:path w="485451" h="485451">
                <a:moveTo>
                  <a:pt x="0" y="0"/>
                </a:moveTo>
                <a:lnTo>
                  <a:pt x="485451" y="0"/>
                </a:lnTo>
                <a:lnTo>
                  <a:pt x="485451" y="485452"/>
                </a:lnTo>
                <a:lnTo>
                  <a:pt x="0" y="48545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TextBox 7"/>
          <p:cNvSpPr txBox="1"/>
          <p:nvPr/>
        </p:nvSpPr>
        <p:spPr>
          <a:xfrm>
            <a:off x="1028700" y="1830060"/>
            <a:ext cx="9761964" cy="51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78796" lvl="1" indent="-339398" algn="l">
              <a:lnSpc>
                <a:spcPts val="3458"/>
              </a:lnSpc>
              <a:buAutoNum type="arabicPeriod"/>
            </a:pPr>
            <a:r>
              <a:rPr lang="en-US" sz="3144" b="1" spc="-31">
                <a:solidFill>
                  <a:srgbClr val="FFFDD0"/>
                </a:solidFill>
                <a:latin typeface="Futura Bold"/>
                <a:ea typeface="Futura Bold"/>
                <a:cs typeface="Futura Bold"/>
                <a:sym typeface="Futura Bold"/>
              </a:rPr>
              <a:t>Identify where and when the crime happened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677894" y="2642585"/>
            <a:ext cx="8463576" cy="403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49"/>
              </a:lnSpc>
            </a:pPr>
            <a:r>
              <a:rPr lang="en-US" sz="2499" b="1" spc="-24">
                <a:solidFill>
                  <a:srgbClr val="A93B9C"/>
                </a:solidFill>
                <a:latin typeface="Futura Bold"/>
                <a:ea typeface="Futura Bold"/>
                <a:cs typeface="Futura Bold"/>
                <a:sym typeface="Futura Bold"/>
              </a:rPr>
              <a:t>SQL Query</a:t>
            </a:r>
            <a:r>
              <a:rPr lang="en-US" sz="2499" b="1" spc="-24">
                <a:solidFill>
                  <a:srgbClr val="FFFDD0"/>
                </a:solidFill>
                <a:latin typeface="Futura Bold"/>
                <a:ea typeface="Futura Bold"/>
                <a:cs typeface="Futura Bold"/>
                <a:sym typeface="Futura Bold"/>
              </a:rPr>
              <a:t>: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677894" y="4860307"/>
            <a:ext cx="8463576" cy="403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49"/>
              </a:lnSpc>
            </a:pPr>
            <a:r>
              <a:rPr lang="en-US" sz="2499" b="1" spc="-24">
                <a:solidFill>
                  <a:srgbClr val="FFFDD0"/>
                </a:solidFill>
                <a:latin typeface="Futura Bold"/>
                <a:ea typeface="Futura Bold"/>
                <a:cs typeface="Futura Bold"/>
                <a:sym typeface="Futura Bold"/>
              </a:rPr>
              <a:t>Investigation result: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677894" y="7951261"/>
            <a:ext cx="16229106" cy="1038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749"/>
              </a:lnSpc>
            </a:pPr>
            <a:r>
              <a:rPr lang="en-US" sz="2499" b="1" spc="-24" dirty="0">
                <a:solidFill>
                  <a:srgbClr val="FFFDD0"/>
                </a:solidFill>
                <a:latin typeface="Futura Bold"/>
                <a:ea typeface="Futura Bold"/>
                <a:cs typeface="Futura Bold"/>
                <a:sym typeface="Futura Bold"/>
              </a:rPr>
              <a:t>Crime scene findings:</a:t>
            </a:r>
          </a:p>
          <a:p>
            <a:pPr algn="l">
              <a:lnSpc>
                <a:spcPts val="2749"/>
              </a:lnSpc>
            </a:pPr>
            <a:endParaRPr lang="en-US" sz="2499" b="1" spc="-24" dirty="0">
              <a:solidFill>
                <a:srgbClr val="FFFDD0"/>
              </a:solidFill>
              <a:latin typeface="Futura Bold"/>
              <a:ea typeface="Futura Bold"/>
              <a:cs typeface="Futura Bold"/>
              <a:sym typeface="Futura Bold"/>
            </a:endParaRPr>
          </a:p>
          <a:p>
            <a:pPr algn="l">
              <a:lnSpc>
                <a:spcPts val="2749"/>
              </a:lnSpc>
            </a:pPr>
            <a:r>
              <a:rPr lang="en-US" sz="2499" spc="-24" dirty="0">
                <a:solidFill>
                  <a:srgbClr val="FFFDD0"/>
                </a:solidFill>
                <a:latin typeface="Futura"/>
                <a:ea typeface="Futura"/>
                <a:cs typeface="Futura"/>
                <a:sym typeface="Futura"/>
              </a:rPr>
              <a:t>The evidence confirms the crime took place inside the </a:t>
            </a:r>
            <a:r>
              <a:rPr lang="en-US" sz="2499" b="1" spc="-24" dirty="0">
                <a:solidFill>
                  <a:srgbClr val="BAF072"/>
                </a:solidFill>
                <a:latin typeface="Futura Bold"/>
                <a:ea typeface="Futura Bold"/>
                <a:cs typeface="Futura Bold"/>
                <a:sym typeface="Futura Bold"/>
              </a:rPr>
              <a:t>CEO Office</a:t>
            </a:r>
            <a:r>
              <a:rPr lang="en-US" sz="2499" spc="-24" dirty="0">
                <a:solidFill>
                  <a:srgbClr val="FFFDD0"/>
                </a:solidFill>
                <a:latin typeface="Futura"/>
                <a:ea typeface="Futura"/>
                <a:cs typeface="Futura"/>
                <a:sym typeface="Futura"/>
              </a:rPr>
              <a:t>, with traces appearing </a:t>
            </a:r>
            <a:r>
              <a:rPr lang="en-US" sz="2499" b="1" spc="-24" dirty="0">
                <a:solidFill>
                  <a:srgbClr val="BAF072"/>
                </a:solidFill>
                <a:latin typeface="Futura Bold"/>
                <a:ea typeface="Futura Bold"/>
                <a:cs typeface="Futura Bold"/>
                <a:sym typeface="Futura Bold"/>
              </a:rPr>
              <a:t>between 21:05 and 21:10 Hrs.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9718352"/>
            <a:ext cx="14500527" cy="387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00"/>
              </a:lnSpc>
              <a:spcBef>
                <a:spcPct val="0"/>
              </a:spcBef>
            </a:pPr>
            <a:r>
              <a:rPr lang="en-US" sz="2000" b="1" spc="-20">
                <a:solidFill>
                  <a:srgbClr val="FFFDD0"/>
                </a:solidFill>
                <a:latin typeface="Futura Bold"/>
                <a:ea typeface="Futura Bold"/>
                <a:cs typeface="Futura Bold"/>
                <a:sym typeface="Futura Bold"/>
              </a:rPr>
              <a:t>Concept check: Data Query Language (DQL)- Data Retrieval </a:t>
            </a:r>
            <a:r>
              <a:rPr lang="en-US" sz="2000" spc="-20">
                <a:solidFill>
                  <a:srgbClr val="FFFDD0"/>
                </a:solidFill>
                <a:latin typeface="Futura"/>
                <a:ea typeface="Futura"/>
                <a:cs typeface="Futura"/>
                <a:sym typeface="Futura"/>
              </a:rPr>
              <a:t>using </a:t>
            </a:r>
            <a:r>
              <a:rPr lang="en-US" sz="2000" b="1" spc="-20">
                <a:solidFill>
                  <a:srgbClr val="A93B9C"/>
                </a:solidFill>
                <a:latin typeface="Futura Bold"/>
                <a:ea typeface="Futura Bold"/>
                <a:cs typeface="Futura Bold"/>
                <a:sym typeface="Futura Bold"/>
              </a:rPr>
              <a:t>SELECT </a:t>
            </a:r>
            <a:r>
              <a:rPr lang="en-US" sz="2000" b="1" spc="-20">
                <a:solidFill>
                  <a:srgbClr val="FFFDD0"/>
                </a:solidFill>
                <a:latin typeface="Futura Bold"/>
                <a:ea typeface="Futura Bold"/>
                <a:cs typeface="Futura Bold"/>
                <a:sym typeface="Futura Bold"/>
              </a:rPr>
              <a:t>statement </a:t>
            </a:r>
            <a:r>
              <a:rPr lang="en-US" sz="2000" spc="-20">
                <a:solidFill>
                  <a:srgbClr val="FFFDD0"/>
                </a:solidFill>
                <a:latin typeface="Futura"/>
                <a:ea typeface="Futura"/>
                <a:cs typeface="Futura"/>
                <a:sym typeface="Futura"/>
              </a:rPr>
              <a:t>and </a:t>
            </a:r>
            <a:r>
              <a:rPr lang="en-US" sz="2000" b="1" spc="-20">
                <a:solidFill>
                  <a:srgbClr val="FFFDD0"/>
                </a:solidFill>
                <a:latin typeface="Futura Bold"/>
                <a:ea typeface="Futura Bold"/>
                <a:cs typeface="Futura Bold"/>
                <a:sym typeface="Futura Bold"/>
              </a:rPr>
              <a:t>filtering </a:t>
            </a:r>
            <a:r>
              <a:rPr lang="en-US" sz="2000" spc="-20">
                <a:solidFill>
                  <a:srgbClr val="FFFDD0"/>
                </a:solidFill>
                <a:latin typeface="Futura"/>
                <a:ea typeface="Futura"/>
                <a:cs typeface="Futura"/>
                <a:sym typeface="Futura"/>
              </a:rPr>
              <a:t>using</a:t>
            </a:r>
            <a:r>
              <a:rPr lang="en-US" sz="2000" b="1" spc="-20">
                <a:solidFill>
                  <a:srgbClr val="FFFDD0"/>
                </a:solidFill>
                <a:latin typeface="Futura Bold"/>
                <a:ea typeface="Futura Bold"/>
                <a:cs typeface="Futura Bold"/>
                <a:sym typeface="Futura Bold"/>
              </a:rPr>
              <a:t> </a:t>
            </a:r>
            <a:r>
              <a:rPr lang="en-US" sz="2000" b="1" spc="-20">
                <a:solidFill>
                  <a:srgbClr val="A93B9C"/>
                </a:solidFill>
                <a:latin typeface="Futura Bold"/>
                <a:ea typeface="Futura Bold"/>
                <a:cs typeface="Futura Bold"/>
                <a:sym typeface="Futura Bold"/>
              </a:rPr>
              <a:t>WHERE </a:t>
            </a:r>
            <a:r>
              <a:rPr lang="en-US" sz="2000" b="1" spc="-20">
                <a:solidFill>
                  <a:srgbClr val="FFFDD0"/>
                </a:solidFill>
                <a:latin typeface="Futura Bold"/>
                <a:ea typeface="Futura Bold"/>
                <a:cs typeface="Futura Bold"/>
                <a:sym typeface="Futura Bold"/>
              </a:rPr>
              <a:t>clause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7327642" y="9718352"/>
            <a:ext cx="152400" cy="2381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r">
              <a:lnSpc>
                <a:spcPts val="2800"/>
              </a:lnSpc>
              <a:spcBef>
                <a:spcPct val="0"/>
              </a:spcBef>
            </a:pPr>
            <a:r>
              <a:rPr lang="en-US" sz="2000" b="1">
                <a:solidFill>
                  <a:srgbClr val="FFFDD0"/>
                </a:solidFill>
                <a:latin typeface="Futura Bold"/>
                <a:ea typeface="Futura Bold"/>
                <a:cs typeface="Futura Bold"/>
                <a:sym typeface="Futura Bold"/>
              </a:rPr>
              <a:t>10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7155" b="-27155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AutoShape 3"/>
          <p:cNvSpPr/>
          <p:nvPr/>
        </p:nvSpPr>
        <p:spPr>
          <a:xfrm>
            <a:off x="666750" y="9620250"/>
            <a:ext cx="16954500" cy="0"/>
          </a:xfrm>
          <a:prstGeom prst="line">
            <a:avLst/>
          </a:prstGeom>
          <a:ln w="9525" cap="flat">
            <a:solidFill>
              <a:srgbClr val="C9D1D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543249" y="9710900"/>
            <a:ext cx="485451" cy="485451"/>
          </a:xfrm>
          <a:custGeom>
            <a:avLst/>
            <a:gdLst/>
            <a:ahLst/>
            <a:cxnLst/>
            <a:rect l="l" t="t" r="r" b="b"/>
            <a:pathLst>
              <a:path w="485451" h="485451">
                <a:moveTo>
                  <a:pt x="0" y="0"/>
                </a:moveTo>
                <a:lnTo>
                  <a:pt x="485451" y="0"/>
                </a:lnTo>
                <a:lnTo>
                  <a:pt x="485451" y="485452"/>
                </a:lnTo>
                <a:lnTo>
                  <a:pt x="0" y="48545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>
            <a:off x="1677894" y="3137186"/>
            <a:ext cx="15581406" cy="1636048"/>
          </a:xfrm>
          <a:custGeom>
            <a:avLst/>
            <a:gdLst/>
            <a:ahLst/>
            <a:cxnLst/>
            <a:rect l="l" t="t" r="r" b="b"/>
            <a:pathLst>
              <a:path w="15581406" h="1636048">
                <a:moveTo>
                  <a:pt x="0" y="0"/>
                </a:moveTo>
                <a:lnTo>
                  <a:pt x="15581406" y="0"/>
                </a:lnTo>
                <a:lnTo>
                  <a:pt x="15581406" y="1636047"/>
                </a:lnTo>
                <a:lnTo>
                  <a:pt x="0" y="163604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>
            <a:off x="1677894" y="5795583"/>
            <a:ext cx="15581406" cy="1149129"/>
          </a:xfrm>
          <a:custGeom>
            <a:avLst/>
            <a:gdLst/>
            <a:ahLst/>
            <a:cxnLst/>
            <a:rect l="l" t="t" r="r" b="b"/>
            <a:pathLst>
              <a:path w="15581406" h="1149129">
                <a:moveTo>
                  <a:pt x="0" y="0"/>
                </a:moveTo>
                <a:lnTo>
                  <a:pt x="15581406" y="0"/>
                </a:lnTo>
                <a:lnTo>
                  <a:pt x="15581406" y="1149129"/>
                </a:lnTo>
                <a:lnTo>
                  <a:pt x="0" y="114912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TextBox 7"/>
          <p:cNvSpPr txBox="1"/>
          <p:nvPr/>
        </p:nvSpPr>
        <p:spPr>
          <a:xfrm>
            <a:off x="1677894" y="2642585"/>
            <a:ext cx="8463576" cy="403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49"/>
              </a:lnSpc>
            </a:pPr>
            <a:r>
              <a:rPr lang="en-US" sz="2499" b="1" spc="-24">
                <a:solidFill>
                  <a:srgbClr val="A93B9C"/>
                </a:solidFill>
                <a:latin typeface="Futura Bold"/>
                <a:ea typeface="Futura Bold"/>
                <a:cs typeface="Futura Bold"/>
                <a:sym typeface="Futura Bold"/>
              </a:rPr>
              <a:t>SQL</a:t>
            </a:r>
            <a:r>
              <a:rPr lang="en-US" sz="2499" b="1" spc="-24">
                <a:solidFill>
                  <a:srgbClr val="FFFDD0"/>
                </a:solidFill>
                <a:latin typeface="Futura Bold"/>
                <a:ea typeface="Futura Bold"/>
                <a:cs typeface="Futura Bold"/>
                <a:sym typeface="Futura Bold"/>
              </a:rPr>
              <a:t> </a:t>
            </a:r>
            <a:r>
              <a:rPr lang="en-US" sz="2499" b="1" spc="-24">
                <a:solidFill>
                  <a:srgbClr val="A93B9C"/>
                </a:solidFill>
                <a:latin typeface="Futura Bold"/>
                <a:ea typeface="Futura Bold"/>
                <a:cs typeface="Futura Bold"/>
                <a:sym typeface="Futura Bold"/>
              </a:rPr>
              <a:t>Query</a:t>
            </a:r>
            <a:r>
              <a:rPr lang="en-US" sz="2499" b="1" spc="-24">
                <a:solidFill>
                  <a:srgbClr val="FFFDD0"/>
                </a:solidFill>
                <a:latin typeface="Futura Bold"/>
                <a:ea typeface="Futura Bold"/>
                <a:cs typeface="Futura Bold"/>
                <a:sym typeface="Futura Bold"/>
              </a:rPr>
              <a:t>: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677894" y="5068508"/>
            <a:ext cx="8463576" cy="403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49"/>
              </a:lnSpc>
            </a:pPr>
            <a:r>
              <a:rPr lang="en-US" sz="2499" b="1" spc="-24">
                <a:solidFill>
                  <a:srgbClr val="FFFDD0"/>
                </a:solidFill>
                <a:latin typeface="Futura Bold"/>
                <a:ea typeface="Futura Bold"/>
                <a:cs typeface="Futura Bold"/>
                <a:sym typeface="Futura Bold"/>
              </a:rPr>
              <a:t>Investigation result: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677894" y="7826375"/>
            <a:ext cx="15581406" cy="1431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49"/>
              </a:lnSpc>
            </a:pPr>
            <a:r>
              <a:rPr lang="en-US" sz="2499" b="1" spc="-24">
                <a:solidFill>
                  <a:srgbClr val="FFFDD0"/>
                </a:solidFill>
                <a:latin typeface="Futura Bold"/>
                <a:ea typeface="Futura Bold"/>
                <a:cs typeface="Futura Bold"/>
                <a:sym typeface="Futura Bold"/>
              </a:rPr>
              <a:t>Crime scene findings:</a:t>
            </a:r>
          </a:p>
          <a:p>
            <a:pPr algn="l">
              <a:lnSpc>
                <a:spcPts val="2749"/>
              </a:lnSpc>
            </a:pPr>
            <a:endParaRPr lang="en-US" sz="2499" b="1" spc="-24">
              <a:solidFill>
                <a:srgbClr val="FFFDD0"/>
              </a:solidFill>
              <a:latin typeface="Futura Bold"/>
              <a:ea typeface="Futura Bold"/>
              <a:cs typeface="Futura Bold"/>
              <a:sym typeface="Futura Bold"/>
            </a:endParaRPr>
          </a:p>
          <a:p>
            <a:pPr algn="l">
              <a:lnSpc>
                <a:spcPts val="2749"/>
              </a:lnSpc>
            </a:pPr>
            <a:r>
              <a:rPr lang="en-US" sz="2499" spc="-24">
                <a:solidFill>
                  <a:srgbClr val="FFFDD0"/>
                </a:solidFill>
                <a:latin typeface="Futura"/>
                <a:ea typeface="Futura"/>
                <a:cs typeface="Futura"/>
                <a:sym typeface="Futura"/>
              </a:rPr>
              <a:t>The access logs show that</a:t>
            </a:r>
            <a:r>
              <a:rPr lang="en-US" sz="2499" b="1" spc="-24">
                <a:solidFill>
                  <a:srgbClr val="FFFDD0"/>
                </a:solidFill>
                <a:latin typeface="Futura Bold"/>
                <a:ea typeface="Futura Bold"/>
                <a:cs typeface="Futura Bold"/>
                <a:sym typeface="Futura Bold"/>
              </a:rPr>
              <a:t> </a:t>
            </a:r>
            <a:r>
              <a:rPr lang="en-US" sz="2499" b="1" spc="-24">
                <a:solidFill>
                  <a:srgbClr val="BAF072"/>
                </a:solidFill>
                <a:latin typeface="Futura Bold"/>
                <a:ea typeface="Futura Bold"/>
                <a:cs typeface="Futura Bold"/>
                <a:sym typeface="Futura Bold"/>
              </a:rPr>
              <a:t>only one person</a:t>
            </a:r>
            <a:r>
              <a:rPr lang="en-US" sz="2499" b="1" spc="-24">
                <a:solidFill>
                  <a:srgbClr val="FFFDD0"/>
                </a:solidFill>
                <a:latin typeface="Futura Bold"/>
                <a:ea typeface="Futura Bold"/>
                <a:cs typeface="Futura Bold"/>
                <a:sym typeface="Futura Bold"/>
              </a:rPr>
              <a:t> </a:t>
            </a:r>
            <a:r>
              <a:rPr lang="en-US" sz="2499" spc="-24">
                <a:solidFill>
                  <a:srgbClr val="FFFDD0"/>
                </a:solidFill>
                <a:latin typeface="Futura"/>
                <a:ea typeface="Futura"/>
                <a:cs typeface="Futura"/>
                <a:sym typeface="Futura"/>
              </a:rPr>
              <a:t>entered the </a:t>
            </a:r>
            <a:r>
              <a:rPr lang="en-US" sz="2499" b="1" spc="-24">
                <a:solidFill>
                  <a:srgbClr val="BAF072"/>
                </a:solidFill>
                <a:latin typeface="Futura Bold"/>
                <a:ea typeface="Futura Bold"/>
                <a:cs typeface="Futura Bold"/>
                <a:sym typeface="Futura Bold"/>
              </a:rPr>
              <a:t>CEO's Office</a:t>
            </a:r>
            <a:r>
              <a:rPr lang="en-US" sz="2499" b="1" spc="-24">
                <a:solidFill>
                  <a:srgbClr val="FFFDD0"/>
                </a:solidFill>
                <a:latin typeface="Futura Bold"/>
                <a:ea typeface="Futura Bold"/>
                <a:cs typeface="Futura Bold"/>
                <a:sym typeface="Futura Bold"/>
              </a:rPr>
              <a:t> </a:t>
            </a:r>
            <a:r>
              <a:rPr lang="en-US" sz="2499" spc="-24">
                <a:solidFill>
                  <a:srgbClr val="FFFDD0"/>
                </a:solidFill>
                <a:latin typeface="Futura"/>
                <a:ea typeface="Futura"/>
                <a:cs typeface="Futura"/>
                <a:sym typeface="Futura"/>
              </a:rPr>
              <a:t>within the critical window, narrowing the investigation to </a:t>
            </a:r>
            <a:r>
              <a:rPr lang="en-US" sz="2499" b="1" spc="-24">
                <a:solidFill>
                  <a:srgbClr val="BAF072"/>
                </a:solidFill>
                <a:latin typeface="Futura Bold"/>
                <a:ea typeface="Futura Bold"/>
                <a:cs typeface="Futura Bold"/>
                <a:sym typeface="Futura Bold"/>
              </a:rPr>
              <a:t>a single potential suspect</a:t>
            </a:r>
            <a:r>
              <a:rPr lang="en-US" sz="2499" b="1" spc="-24">
                <a:solidFill>
                  <a:srgbClr val="FFFDD0"/>
                </a:solidFill>
                <a:latin typeface="Futura Bold"/>
                <a:ea typeface="Futura Bold"/>
                <a:cs typeface="Futura Bold"/>
                <a:sym typeface="Futura Bold"/>
              </a:rPr>
              <a:t>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9718352"/>
            <a:ext cx="14500527" cy="387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00"/>
              </a:lnSpc>
              <a:spcBef>
                <a:spcPct val="0"/>
              </a:spcBef>
            </a:pPr>
            <a:r>
              <a:rPr lang="en-US" sz="2000" b="1" spc="-20">
                <a:solidFill>
                  <a:srgbClr val="FFFDD0"/>
                </a:solidFill>
                <a:latin typeface="Futura Bold"/>
                <a:ea typeface="Futura Bold"/>
                <a:cs typeface="Futura Bold"/>
                <a:sym typeface="Futura Bold"/>
              </a:rPr>
              <a:t>Concept check: Filtering </a:t>
            </a:r>
            <a:r>
              <a:rPr lang="en-US" sz="2000" spc="-20">
                <a:solidFill>
                  <a:srgbClr val="FFFDD0"/>
                </a:solidFill>
                <a:latin typeface="Futura"/>
                <a:ea typeface="Futura"/>
                <a:cs typeface="Futura"/>
                <a:sym typeface="Futura"/>
              </a:rPr>
              <a:t>with the </a:t>
            </a:r>
            <a:r>
              <a:rPr lang="en-US" sz="2000" b="1" spc="-20">
                <a:solidFill>
                  <a:srgbClr val="A93B9C"/>
                </a:solidFill>
                <a:latin typeface="Futura Bold"/>
                <a:ea typeface="Futura Bold"/>
                <a:cs typeface="Futura Bold"/>
                <a:sym typeface="Futura Bold"/>
              </a:rPr>
              <a:t>BETWEEN </a:t>
            </a:r>
            <a:r>
              <a:rPr lang="en-US" sz="2000" b="1" spc="-20">
                <a:solidFill>
                  <a:srgbClr val="FFFDD0"/>
                </a:solidFill>
                <a:latin typeface="Futura Bold"/>
                <a:ea typeface="Futura Bold"/>
                <a:cs typeface="Futura Bold"/>
                <a:sym typeface="Futura Bold"/>
              </a:rPr>
              <a:t>operator </a:t>
            </a:r>
            <a:r>
              <a:rPr lang="en-US" sz="2000" spc="-20">
                <a:solidFill>
                  <a:srgbClr val="FFFDD0"/>
                </a:solidFill>
                <a:latin typeface="Futura"/>
                <a:ea typeface="Futura"/>
                <a:cs typeface="Futura"/>
                <a:sym typeface="Futura"/>
              </a:rPr>
              <a:t>checks whether a value falls under a </a:t>
            </a:r>
            <a:r>
              <a:rPr lang="en-US" sz="2000" b="1" spc="-20">
                <a:solidFill>
                  <a:srgbClr val="FFFDD0"/>
                </a:solidFill>
                <a:latin typeface="Futura Bold"/>
                <a:ea typeface="Futura Bold"/>
                <a:cs typeface="Futura Bold"/>
                <a:sym typeface="Futura Bold"/>
              </a:rPr>
              <a:t>specified range</a:t>
            </a:r>
            <a:r>
              <a:rPr lang="en-US" sz="2000" spc="-20">
                <a:solidFill>
                  <a:srgbClr val="FFFDD0"/>
                </a:solidFill>
                <a:latin typeface="Futura"/>
                <a:ea typeface="Futura"/>
                <a:cs typeface="Futura"/>
                <a:sym typeface="Futura"/>
              </a:rPr>
              <a:t>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7327642" y="9718352"/>
            <a:ext cx="152400" cy="2381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r">
              <a:lnSpc>
                <a:spcPts val="2800"/>
              </a:lnSpc>
              <a:spcBef>
                <a:spcPct val="0"/>
              </a:spcBef>
            </a:pPr>
            <a:r>
              <a:rPr lang="en-US" sz="2000" b="1">
                <a:solidFill>
                  <a:srgbClr val="FFFDD0"/>
                </a:solidFill>
                <a:latin typeface="Futura Bold"/>
                <a:ea typeface="Futura Bold"/>
                <a:cs typeface="Futura Bold"/>
                <a:sym typeface="Futura Bold"/>
              </a:rPr>
              <a:t>11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8700" y="1830060"/>
            <a:ext cx="9761964" cy="51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78796" lvl="1" indent="-339398" algn="l">
              <a:lnSpc>
                <a:spcPts val="3458"/>
              </a:lnSpc>
              <a:buAutoNum type="arabicPeriod"/>
            </a:pPr>
            <a:r>
              <a:rPr lang="en-US" sz="3144" b="1" spc="-31">
                <a:solidFill>
                  <a:srgbClr val="FFFDD0"/>
                </a:solidFill>
                <a:latin typeface="Futura Bold"/>
                <a:ea typeface="Futura Bold"/>
                <a:cs typeface="Futura Bold"/>
                <a:sym typeface="Futura Bold"/>
              </a:rPr>
              <a:t> Analyse who accessed critical areas at the time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000" b="-16000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AutoShape 3"/>
          <p:cNvSpPr/>
          <p:nvPr/>
        </p:nvSpPr>
        <p:spPr>
          <a:xfrm>
            <a:off x="666750" y="9620250"/>
            <a:ext cx="16954500" cy="0"/>
          </a:xfrm>
          <a:prstGeom prst="line">
            <a:avLst/>
          </a:prstGeom>
          <a:ln w="9525" cap="flat">
            <a:solidFill>
              <a:srgbClr val="C9D1D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543249" y="9674062"/>
            <a:ext cx="485451" cy="485451"/>
          </a:xfrm>
          <a:custGeom>
            <a:avLst/>
            <a:gdLst/>
            <a:ahLst/>
            <a:cxnLst/>
            <a:rect l="l" t="t" r="r" b="b"/>
            <a:pathLst>
              <a:path w="485451" h="485451">
                <a:moveTo>
                  <a:pt x="0" y="0"/>
                </a:moveTo>
                <a:lnTo>
                  <a:pt x="485451" y="0"/>
                </a:lnTo>
                <a:lnTo>
                  <a:pt x="485451" y="485452"/>
                </a:lnTo>
                <a:lnTo>
                  <a:pt x="0" y="48545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>
            <a:off x="1677894" y="3189216"/>
            <a:ext cx="8192461" cy="1954284"/>
          </a:xfrm>
          <a:custGeom>
            <a:avLst/>
            <a:gdLst/>
            <a:ahLst/>
            <a:cxnLst/>
            <a:rect l="l" t="t" r="r" b="b"/>
            <a:pathLst>
              <a:path w="8192461" h="1954284">
                <a:moveTo>
                  <a:pt x="0" y="0"/>
                </a:moveTo>
                <a:lnTo>
                  <a:pt x="8192461" y="0"/>
                </a:lnTo>
                <a:lnTo>
                  <a:pt x="8192461" y="1954284"/>
                </a:lnTo>
                <a:lnTo>
                  <a:pt x="0" y="195428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>
            <a:off x="1677894" y="5991424"/>
            <a:ext cx="13851333" cy="1714103"/>
          </a:xfrm>
          <a:custGeom>
            <a:avLst/>
            <a:gdLst/>
            <a:ahLst/>
            <a:cxnLst/>
            <a:rect l="l" t="t" r="r" b="b"/>
            <a:pathLst>
              <a:path w="13851333" h="1714103">
                <a:moveTo>
                  <a:pt x="0" y="0"/>
                </a:moveTo>
                <a:lnTo>
                  <a:pt x="13851333" y="0"/>
                </a:lnTo>
                <a:lnTo>
                  <a:pt x="13851333" y="1714102"/>
                </a:lnTo>
                <a:lnTo>
                  <a:pt x="0" y="171410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Freeform 7"/>
          <p:cNvSpPr/>
          <p:nvPr/>
        </p:nvSpPr>
        <p:spPr>
          <a:xfrm>
            <a:off x="1302272" y="6481049"/>
            <a:ext cx="751243" cy="734852"/>
          </a:xfrm>
          <a:custGeom>
            <a:avLst/>
            <a:gdLst/>
            <a:ahLst/>
            <a:cxnLst/>
            <a:rect l="l" t="t" r="r" b="b"/>
            <a:pathLst>
              <a:path w="751243" h="734852">
                <a:moveTo>
                  <a:pt x="0" y="0"/>
                </a:moveTo>
                <a:lnTo>
                  <a:pt x="751243" y="0"/>
                </a:lnTo>
                <a:lnTo>
                  <a:pt x="751243" y="734852"/>
                </a:lnTo>
                <a:lnTo>
                  <a:pt x="0" y="73485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" name="TextBox 8"/>
          <p:cNvSpPr txBox="1"/>
          <p:nvPr/>
        </p:nvSpPr>
        <p:spPr>
          <a:xfrm>
            <a:off x="1677894" y="2642585"/>
            <a:ext cx="8463576" cy="403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49"/>
              </a:lnSpc>
            </a:pPr>
            <a:r>
              <a:rPr lang="en-US" sz="2499" b="1" spc="-24">
                <a:solidFill>
                  <a:srgbClr val="A93B9C"/>
                </a:solidFill>
                <a:latin typeface="Futura Bold"/>
                <a:ea typeface="Futura Bold"/>
                <a:cs typeface="Futura Bold"/>
                <a:sym typeface="Futura Bold"/>
              </a:rPr>
              <a:t>SQL</a:t>
            </a:r>
            <a:r>
              <a:rPr lang="en-US" sz="2499" b="1" spc="-24">
                <a:solidFill>
                  <a:srgbClr val="FFFDD0"/>
                </a:solidFill>
                <a:latin typeface="Futura Bold"/>
                <a:ea typeface="Futura Bold"/>
                <a:cs typeface="Futura Bold"/>
                <a:sym typeface="Futura Bold"/>
              </a:rPr>
              <a:t> </a:t>
            </a:r>
            <a:r>
              <a:rPr lang="en-US" sz="2499" b="1" spc="-24">
                <a:solidFill>
                  <a:srgbClr val="A93B9C"/>
                </a:solidFill>
                <a:latin typeface="Futura Bold"/>
                <a:ea typeface="Futura Bold"/>
                <a:cs typeface="Futura Bold"/>
                <a:sym typeface="Futura Bold"/>
              </a:rPr>
              <a:t>Query</a:t>
            </a:r>
            <a:r>
              <a:rPr lang="en-US" sz="2499" b="1" spc="-24">
                <a:solidFill>
                  <a:srgbClr val="FFFDD0"/>
                </a:solidFill>
                <a:latin typeface="Futura Bold"/>
                <a:ea typeface="Futura Bold"/>
                <a:cs typeface="Futura Bold"/>
                <a:sym typeface="Futura Bold"/>
              </a:rPr>
              <a:t>: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677894" y="5438775"/>
            <a:ext cx="8463576" cy="403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49"/>
              </a:lnSpc>
            </a:pPr>
            <a:r>
              <a:rPr lang="en-US" sz="2499" b="1" spc="-24">
                <a:solidFill>
                  <a:srgbClr val="FFFDD0"/>
                </a:solidFill>
                <a:latin typeface="Futura Bold"/>
                <a:ea typeface="Futura Bold"/>
                <a:cs typeface="Futura Bold"/>
                <a:sym typeface="Futura Bold"/>
              </a:rPr>
              <a:t>Investigation result: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677894" y="8000801"/>
            <a:ext cx="15581406" cy="1431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49"/>
              </a:lnSpc>
            </a:pPr>
            <a:r>
              <a:rPr lang="en-US" sz="2499" b="1" spc="-24" dirty="0">
                <a:solidFill>
                  <a:srgbClr val="FFFDD0"/>
                </a:solidFill>
                <a:latin typeface="Futura Bold"/>
                <a:ea typeface="Futura Bold"/>
                <a:cs typeface="Futura Bold"/>
                <a:sym typeface="Futura Bold"/>
              </a:rPr>
              <a:t>Crime scene findings:</a:t>
            </a:r>
          </a:p>
          <a:p>
            <a:pPr algn="l">
              <a:lnSpc>
                <a:spcPts val="2749"/>
              </a:lnSpc>
            </a:pPr>
            <a:endParaRPr lang="en-US" sz="2499" b="1" spc="-24" dirty="0">
              <a:solidFill>
                <a:srgbClr val="FFFDD0"/>
              </a:solidFill>
              <a:latin typeface="Futura Bold"/>
              <a:ea typeface="Futura Bold"/>
              <a:cs typeface="Futura Bold"/>
              <a:sym typeface="Futura Bold"/>
            </a:endParaRPr>
          </a:p>
          <a:p>
            <a:pPr algn="l">
              <a:lnSpc>
                <a:spcPts val="2749"/>
              </a:lnSpc>
            </a:pPr>
            <a:r>
              <a:rPr lang="en-US" sz="2499" b="1" spc="-24" dirty="0">
                <a:solidFill>
                  <a:srgbClr val="BAF072"/>
                </a:solidFill>
                <a:latin typeface="Futura Bold"/>
                <a:ea typeface="Futura Bold"/>
                <a:cs typeface="Futura Bold"/>
                <a:sym typeface="Futura Bold"/>
              </a:rPr>
              <a:t>Only one alibi </a:t>
            </a:r>
            <a:r>
              <a:rPr lang="en-US" sz="2499" spc="-24" dirty="0">
                <a:solidFill>
                  <a:srgbClr val="FFFDD0"/>
                </a:solidFill>
                <a:latin typeface="Futura"/>
                <a:ea typeface="Futura"/>
                <a:cs typeface="Futura"/>
                <a:sym typeface="Futura"/>
              </a:rPr>
              <a:t>matches with an actual keycard entry. The employee who </a:t>
            </a:r>
            <a:r>
              <a:rPr lang="en-US" sz="2499" spc="-24" dirty="0">
                <a:solidFill>
                  <a:srgbClr val="BAF072"/>
                </a:solidFill>
                <a:latin typeface="Futura"/>
                <a:ea typeface="Futura"/>
                <a:cs typeface="Futura"/>
                <a:sym typeface="Futura"/>
              </a:rPr>
              <a:t>claimed </a:t>
            </a:r>
            <a:r>
              <a:rPr lang="en-US" sz="2499" spc="-24" dirty="0">
                <a:solidFill>
                  <a:srgbClr val="FFFDD0"/>
                </a:solidFill>
                <a:latin typeface="Futura"/>
                <a:ea typeface="Futura"/>
                <a:cs typeface="Futura"/>
                <a:sym typeface="Futura"/>
              </a:rPr>
              <a:t>to be in the CEO's Office at 20:50 Hrs. is </a:t>
            </a:r>
            <a:r>
              <a:rPr lang="en-US" sz="2499" spc="-24" dirty="0">
                <a:solidFill>
                  <a:srgbClr val="BAF072"/>
                </a:solidFill>
                <a:latin typeface="Futura"/>
                <a:ea typeface="Futura"/>
                <a:cs typeface="Futura"/>
                <a:sym typeface="Futura"/>
              </a:rPr>
              <a:t>the same one</a:t>
            </a:r>
            <a:r>
              <a:rPr lang="en-US" sz="2499" spc="-24" dirty="0">
                <a:solidFill>
                  <a:srgbClr val="FFFDD0"/>
                </a:solidFill>
                <a:latin typeface="Futura"/>
                <a:ea typeface="Futura"/>
                <a:cs typeface="Futura"/>
                <a:sym typeface="Futura"/>
              </a:rPr>
              <a:t> whose swipe log confirms access at that time.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9727876"/>
            <a:ext cx="16055843" cy="377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799"/>
              </a:lnSpc>
              <a:spcBef>
                <a:spcPct val="0"/>
              </a:spcBef>
            </a:pPr>
            <a:r>
              <a:rPr lang="en-US" sz="1999" b="1" spc="-19">
                <a:solidFill>
                  <a:srgbClr val="FFFDD0"/>
                </a:solidFill>
                <a:latin typeface="Futura Bold"/>
                <a:ea typeface="Futura Bold"/>
                <a:cs typeface="Futura Bold"/>
                <a:sym typeface="Futura Bold"/>
              </a:rPr>
              <a:t>Concept check: </a:t>
            </a:r>
            <a:r>
              <a:rPr lang="en-US" sz="1999" b="1" spc="-19">
                <a:solidFill>
                  <a:srgbClr val="A93B9C"/>
                </a:solidFill>
                <a:latin typeface="Futura Bold"/>
                <a:ea typeface="Futura Bold"/>
                <a:cs typeface="Futura Bold"/>
                <a:sym typeface="Futura Bold"/>
              </a:rPr>
              <a:t>LEFT JOIN </a:t>
            </a:r>
            <a:r>
              <a:rPr lang="en-US" sz="1999" b="1" spc="-19">
                <a:solidFill>
                  <a:srgbClr val="FFFDD0"/>
                </a:solidFill>
                <a:latin typeface="Futura Bold"/>
                <a:ea typeface="Futura Bold"/>
                <a:cs typeface="Futura Bold"/>
                <a:sym typeface="Futura Bold"/>
              </a:rPr>
              <a:t>operation </a:t>
            </a:r>
            <a:r>
              <a:rPr lang="en-US" sz="1999" spc="-19">
                <a:solidFill>
                  <a:srgbClr val="FFFDD0"/>
                </a:solidFill>
                <a:latin typeface="Futura"/>
                <a:ea typeface="Futura"/>
                <a:cs typeface="Futura"/>
                <a:sym typeface="Futura"/>
              </a:rPr>
              <a:t>retains all rows from </a:t>
            </a:r>
            <a:r>
              <a:rPr lang="en-US" sz="1999" b="1" spc="-19">
                <a:solidFill>
                  <a:srgbClr val="FFFDD0"/>
                </a:solidFill>
                <a:latin typeface="Futura Bold"/>
                <a:ea typeface="Futura Bold"/>
                <a:cs typeface="Futura Bold"/>
                <a:sym typeface="Futura Bold"/>
              </a:rPr>
              <a:t>the left table</a:t>
            </a:r>
            <a:r>
              <a:rPr lang="en-US" sz="1999" spc="-19">
                <a:solidFill>
                  <a:srgbClr val="FFFDD0"/>
                </a:solidFill>
                <a:latin typeface="Futura"/>
                <a:ea typeface="Futura"/>
                <a:cs typeface="Futura"/>
                <a:sym typeface="Futura"/>
              </a:rPr>
              <a:t> and adds matching rows from the right, displaying </a:t>
            </a:r>
            <a:r>
              <a:rPr lang="en-US" sz="1999" b="1" spc="-19">
                <a:solidFill>
                  <a:srgbClr val="FFFDD0"/>
                </a:solidFill>
                <a:latin typeface="Futura Bold"/>
                <a:ea typeface="Futura Bold"/>
                <a:cs typeface="Futura Bold"/>
                <a:sym typeface="Futura Bold"/>
              </a:rPr>
              <a:t>nulls </a:t>
            </a:r>
            <a:r>
              <a:rPr lang="en-US" sz="1999" spc="-19">
                <a:solidFill>
                  <a:srgbClr val="FFFDD0"/>
                </a:solidFill>
                <a:latin typeface="Futura"/>
                <a:ea typeface="Futura"/>
                <a:cs typeface="Futura"/>
                <a:sym typeface="Futura"/>
              </a:rPr>
              <a:t>when no match exists.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7327642" y="9718351"/>
            <a:ext cx="152400" cy="2381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r">
              <a:lnSpc>
                <a:spcPts val="2800"/>
              </a:lnSpc>
              <a:spcBef>
                <a:spcPct val="0"/>
              </a:spcBef>
            </a:pPr>
            <a:r>
              <a:rPr lang="en-US" sz="2000" b="1">
                <a:solidFill>
                  <a:srgbClr val="FFFDD0"/>
                </a:solidFill>
                <a:latin typeface="Futura Bold"/>
                <a:ea typeface="Futura Bold"/>
                <a:cs typeface="Futura Bold"/>
                <a:sym typeface="Futura Bold"/>
              </a:rPr>
              <a:t>12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28700" y="1830060"/>
            <a:ext cx="9761964" cy="51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78796" lvl="1" indent="-339398" algn="l">
              <a:lnSpc>
                <a:spcPts val="3458"/>
              </a:lnSpc>
              <a:buAutoNum type="arabicPeriod"/>
            </a:pPr>
            <a:r>
              <a:rPr lang="en-US" sz="3144" b="1" spc="-31">
                <a:solidFill>
                  <a:srgbClr val="FFFDD0"/>
                </a:solidFill>
                <a:latin typeface="Futura Bold"/>
                <a:ea typeface="Futura Bold"/>
                <a:cs typeface="Futura Bold"/>
                <a:sym typeface="Futura Bold"/>
              </a:rPr>
              <a:t>Cross-check alibis with actual log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AutoShape 3"/>
          <p:cNvSpPr/>
          <p:nvPr/>
        </p:nvSpPr>
        <p:spPr>
          <a:xfrm>
            <a:off x="666750" y="9620250"/>
            <a:ext cx="16954500" cy="0"/>
          </a:xfrm>
          <a:prstGeom prst="line">
            <a:avLst/>
          </a:prstGeom>
          <a:ln w="9525" cap="flat">
            <a:solidFill>
              <a:srgbClr val="C9D1D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543249" y="9636313"/>
            <a:ext cx="485451" cy="485451"/>
          </a:xfrm>
          <a:custGeom>
            <a:avLst/>
            <a:gdLst/>
            <a:ahLst/>
            <a:cxnLst/>
            <a:rect l="l" t="t" r="r" b="b"/>
            <a:pathLst>
              <a:path w="485451" h="485451">
                <a:moveTo>
                  <a:pt x="0" y="0"/>
                </a:moveTo>
                <a:lnTo>
                  <a:pt x="485451" y="0"/>
                </a:lnTo>
                <a:lnTo>
                  <a:pt x="485451" y="485452"/>
                </a:lnTo>
                <a:lnTo>
                  <a:pt x="0" y="48545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>
            <a:off x="1677894" y="3109202"/>
            <a:ext cx="13449906" cy="2034298"/>
          </a:xfrm>
          <a:custGeom>
            <a:avLst/>
            <a:gdLst/>
            <a:ahLst/>
            <a:cxnLst/>
            <a:rect l="l" t="t" r="r" b="b"/>
            <a:pathLst>
              <a:path w="13449906" h="2034298">
                <a:moveTo>
                  <a:pt x="0" y="0"/>
                </a:moveTo>
                <a:lnTo>
                  <a:pt x="13449906" y="0"/>
                </a:lnTo>
                <a:lnTo>
                  <a:pt x="13449906" y="2034298"/>
                </a:lnTo>
                <a:lnTo>
                  <a:pt x="0" y="203429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>
            <a:off x="1677894" y="6165850"/>
            <a:ext cx="13449906" cy="1126430"/>
          </a:xfrm>
          <a:custGeom>
            <a:avLst/>
            <a:gdLst/>
            <a:ahLst/>
            <a:cxnLst/>
            <a:rect l="l" t="t" r="r" b="b"/>
            <a:pathLst>
              <a:path w="13449906" h="1126430">
                <a:moveTo>
                  <a:pt x="0" y="0"/>
                </a:moveTo>
                <a:lnTo>
                  <a:pt x="13449906" y="0"/>
                </a:lnTo>
                <a:lnTo>
                  <a:pt x="13449906" y="1126430"/>
                </a:lnTo>
                <a:lnTo>
                  <a:pt x="0" y="112643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TextBox 7"/>
          <p:cNvSpPr txBox="1"/>
          <p:nvPr/>
        </p:nvSpPr>
        <p:spPr>
          <a:xfrm>
            <a:off x="1677894" y="2642585"/>
            <a:ext cx="8463576" cy="403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49"/>
              </a:lnSpc>
            </a:pPr>
            <a:r>
              <a:rPr lang="en-US" sz="2499" b="1" spc="-24">
                <a:solidFill>
                  <a:srgbClr val="A93B9C"/>
                </a:solidFill>
                <a:latin typeface="Futura Bold"/>
                <a:ea typeface="Futura Bold"/>
                <a:cs typeface="Futura Bold"/>
                <a:sym typeface="Futura Bold"/>
              </a:rPr>
              <a:t>SQL Query</a:t>
            </a:r>
            <a:r>
              <a:rPr lang="en-US" sz="2499" b="1" spc="-24">
                <a:solidFill>
                  <a:srgbClr val="FFFDD0"/>
                </a:solidFill>
                <a:latin typeface="Futura Bold"/>
                <a:ea typeface="Futura Bold"/>
                <a:cs typeface="Futura Bold"/>
                <a:sym typeface="Futura Bold"/>
              </a:rPr>
              <a:t>: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677894" y="5438775"/>
            <a:ext cx="8463576" cy="403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49"/>
              </a:lnSpc>
            </a:pPr>
            <a:r>
              <a:rPr lang="en-US" sz="2499" b="1" spc="-24">
                <a:solidFill>
                  <a:srgbClr val="FFFDD0"/>
                </a:solidFill>
                <a:latin typeface="Futura Bold"/>
                <a:ea typeface="Futura Bold"/>
                <a:cs typeface="Futura Bold"/>
                <a:sym typeface="Futura Bold"/>
              </a:rPr>
              <a:t>Investigation result: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677894" y="8000801"/>
            <a:ext cx="15802148" cy="14319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749"/>
              </a:lnSpc>
            </a:pPr>
            <a:r>
              <a:rPr lang="en-US" sz="2499" b="1" spc="-24" dirty="0">
                <a:solidFill>
                  <a:srgbClr val="FFFDD0"/>
                </a:solidFill>
                <a:latin typeface="Futura Bold"/>
                <a:ea typeface="Futura Bold"/>
                <a:cs typeface="Futura Bold"/>
                <a:sym typeface="Futura Bold"/>
              </a:rPr>
              <a:t>Crime scene findings:</a:t>
            </a:r>
          </a:p>
          <a:p>
            <a:pPr algn="l">
              <a:lnSpc>
                <a:spcPts val="2749"/>
              </a:lnSpc>
            </a:pPr>
            <a:endParaRPr lang="en-US" sz="2499" b="1" spc="-24" dirty="0">
              <a:solidFill>
                <a:srgbClr val="FFFDD0"/>
              </a:solidFill>
              <a:latin typeface="Futura Bold"/>
              <a:ea typeface="Futura Bold"/>
              <a:cs typeface="Futura Bold"/>
              <a:sym typeface="Futura Bold"/>
            </a:endParaRPr>
          </a:p>
          <a:p>
            <a:pPr algn="l">
              <a:lnSpc>
                <a:spcPts val="2749"/>
              </a:lnSpc>
            </a:pPr>
            <a:r>
              <a:rPr lang="en-US" sz="2499" b="1" spc="-24" dirty="0">
                <a:solidFill>
                  <a:srgbClr val="BAF072"/>
                </a:solidFill>
                <a:latin typeface="Futura Bold"/>
                <a:ea typeface="Futura Bold"/>
                <a:cs typeface="Futura Bold"/>
                <a:sym typeface="Futura Bold"/>
              </a:rPr>
              <a:t>Only one call</a:t>
            </a:r>
            <a:r>
              <a:rPr lang="en-US" sz="2499" spc="-24" dirty="0">
                <a:solidFill>
                  <a:srgbClr val="FFFDD0"/>
                </a:solidFill>
                <a:latin typeface="Futura"/>
                <a:ea typeface="Futura"/>
                <a:cs typeface="Futura"/>
                <a:sym typeface="Futura"/>
              </a:rPr>
              <a:t> took place within the time window, indicating that </a:t>
            </a:r>
            <a:r>
              <a:rPr lang="en-US" sz="2499" b="1" spc="-24" dirty="0">
                <a:solidFill>
                  <a:srgbClr val="BAF072"/>
                </a:solidFill>
                <a:latin typeface="Futura Bold"/>
                <a:ea typeface="Futura Bold"/>
                <a:cs typeface="Futura Bold"/>
                <a:sym typeface="Futura Bold"/>
              </a:rPr>
              <a:t>David Kumar </a:t>
            </a:r>
            <a:r>
              <a:rPr lang="en-US" sz="2499" spc="-24" dirty="0">
                <a:solidFill>
                  <a:srgbClr val="FFFDD0"/>
                </a:solidFill>
                <a:latin typeface="Futura"/>
                <a:ea typeface="Futura"/>
                <a:cs typeface="Futura"/>
                <a:sym typeface="Futura"/>
              </a:rPr>
              <a:t>contacted </a:t>
            </a:r>
            <a:r>
              <a:rPr lang="en-US" sz="2499" b="1" spc="-24" dirty="0">
                <a:solidFill>
                  <a:srgbClr val="BAF072"/>
                </a:solidFill>
                <a:latin typeface="Futura Bold"/>
                <a:ea typeface="Futura Bold"/>
                <a:cs typeface="Futura Bold"/>
                <a:sym typeface="Futura Bold"/>
              </a:rPr>
              <a:t>Alice Johnson </a:t>
            </a:r>
            <a:r>
              <a:rPr lang="en-US" sz="2499" spc="-24" dirty="0">
                <a:solidFill>
                  <a:srgbClr val="FFFDD0"/>
                </a:solidFill>
                <a:latin typeface="Futura"/>
                <a:ea typeface="Futura"/>
                <a:cs typeface="Futura"/>
                <a:sym typeface="Futura"/>
              </a:rPr>
              <a:t>at </a:t>
            </a:r>
            <a:r>
              <a:rPr lang="en-US" sz="2499" b="1" spc="-24" dirty="0">
                <a:solidFill>
                  <a:srgbClr val="BAF072"/>
                </a:solidFill>
                <a:latin typeface="Futura Bold"/>
                <a:ea typeface="Futura Bold"/>
                <a:cs typeface="Futura Bold"/>
                <a:sym typeface="Futura Bold"/>
              </a:rPr>
              <a:t>20:55 Hrs.</a:t>
            </a:r>
            <a:r>
              <a:rPr lang="en-US" sz="2499" spc="-24" dirty="0">
                <a:solidFill>
                  <a:srgbClr val="FFFDD0"/>
                </a:solidFill>
                <a:latin typeface="Futura"/>
                <a:ea typeface="Futura"/>
                <a:cs typeface="Futura"/>
                <a:sym typeface="Futura"/>
              </a:rPr>
              <a:t>, making it </a:t>
            </a:r>
            <a:r>
              <a:rPr lang="en-US" sz="2499" b="1" spc="-24" dirty="0">
                <a:solidFill>
                  <a:srgbClr val="BAF072"/>
                </a:solidFill>
                <a:latin typeface="Futura Bold"/>
                <a:ea typeface="Futura Bold"/>
                <a:cs typeface="Futura Bold"/>
                <a:sym typeface="Futura Bold"/>
              </a:rPr>
              <a:t>a key interaction</a:t>
            </a:r>
            <a:r>
              <a:rPr lang="en-US" sz="2499" spc="-24" dirty="0">
                <a:solidFill>
                  <a:srgbClr val="FFFDD0"/>
                </a:solidFill>
                <a:latin typeface="Futura"/>
                <a:ea typeface="Futura"/>
                <a:cs typeface="Futura"/>
                <a:sym typeface="Futura"/>
              </a:rPr>
              <a:t> to note during the incident.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9727876"/>
            <a:ext cx="16377493" cy="377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799"/>
              </a:lnSpc>
              <a:spcBef>
                <a:spcPct val="0"/>
              </a:spcBef>
            </a:pPr>
            <a:r>
              <a:rPr lang="en-US" sz="1999" b="1" spc="-19">
                <a:solidFill>
                  <a:srgbClr val="FFFDD0"/>
                </a:solidFill>
                <a:latin typeface="Futura Bold"/>
                <a:ea typeface="Futura Bold"/>
                <a:cs typeface="Futura Bold"/>
                <a:sym typeface="Futura Bold"/>
              </a:rPr>
              <a:t>Concept check: </a:t>
            </a:r>
            <a:r>
              <a:rPr lang="en-US" sz="1999" b="1" spc="-19">
                <a:solidFill>
                  <a:srgbClr val="A93B9C"/>
                </a:solidFill>
                <a:latin typeface="Futura Bold"/>
                <a:ea typeface="Futura Bold"/>
                <a:cs typeface="Futura Bold"/>
                <a:sym typeface="Futura Bold"/>
              </a:rPr>
              <a:t>LEFT JOIN </a:t>
            </a:r>
            <a:r>
              <a:rPr lang="en-US" sz="1999" b="1" spc="-19">
                <a:solidFill>
                  <a:srgbClr val="FFFDD0"/>
                </a:solidFill>
                <a:latin typeface="Futura Bold"/>
                <a:ea typeface="Futura Bold"/>
                <a:cs typeface="Futura Bold"/>
                <a:sym typeface="Futura Bold"/>
              </a:rPr>
              <a:t>operation </a:t>
            </a:r>
            <a:r>
              <a:rPr lang="en-US" sz="1999" spc="-19">
                <a:solidFill>
                  <a:srgbClr val="FFFDD0"/>
                </a:solidFill>
                <a:latin typeface="Futura"/>
                <a:ea typeface="Futura"/>
                <a:cs typeface="Futura"/>
                <a:sym typeface="Futura"/>
              </a:rPr>
              <a:t>retains all rows from </a:t>
            </a:r>
            <a:r>
              <a:rPr lang="en-US" sz="1999" b="1" spc="-19">
                <a:solidFill>
                  <a:srgbClr val="FFFDD0"/>
                </a:solidFill>
                <a:latin typeface="Futura Bold"/>
                <a:ea typeface="Futura Bold"/>
                <a:cs typeface="Futura Bold"/>
                <a:sym typeface="Futura Bold"/>
              </a:rPr>
              <a:t>the left table</a:t>
            </a:r>
            <a:r>
              <a:rPr lang="en-US" sz="1999" spc="-19">
                <a:solidFill>
                  <a:srgbClr val="FFFDD0"/>
                </a:solidFill>
                <a:latin typeface="Futura"/>
                <a:ea typeface="Futura"/>
                <a:cs typeface="Futura"/>
                <a:sym typeface="Futura"/>
              </a:rPr>
              <a:t> and adds matching rows from the right, displaying </a:t>
            </a:r>
            <a:r>
              <a:rPr lang="en-US" sz="1999" b="1" spc="-19">
                <a:solidFill>
                  <a:srgbClr val="FFFDD0"/>
                </a:solidFill>
                <a:latin typeface="Futura Bold"/>
                <a:ea typeface="Futura Bold"/>
                <a:cs typeface="Futura Bold"/>
                <a:sym typeface="Futura Bold"/>
              </a:rPr>
              <a:t>nulls </a:t>
            </a:r>
            <a:r>
              <a:rPr lang="en-US" sz="1999" spc="-19">
                <a:solidFill>
                  <a:srgbClr val="FFFDD0"/>
                </a:solidFill>
                <a:latin typeface="Futura"/>
                <a:ea typeface="Futura"/>
                <a:cs typeface="Futura"/>
                <a:sym typeface="Futura"/>
              </a:rPr>
              <a:t>when no match exists.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7327642" y="9718351"/>
            <a:ext cx="152400" cy="2381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r">
              <a:lnSpc>
                <a:spcPts val="2800"/>
              </a:lnSpc>
              <a:spcBef>
                <a:spcPct val="0"/>
              </a:spcBef>
            </a:pPr>
            <a:r>
              <a:rPr lang="en-US" sz="2000" b="1">
                <a:solidFill>
                  <a:srgbClr val="FFFDD0"/>
                </a:solidFill>
                <a:latin typeface="Futura Bold"/>
                <a:ea typeface="Futura Bold"/>
                <a:cs typeface="Futura Bold"/>
                <a:sym typeface="Futura Bold"/>
              </a:rPr>
              <a:t>13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8700" y="1830060"/>
            <a:ext cx="9761964" cy="51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78796" lvl="1" indent="-339398" algn="l">
              <a:lnSpc>
                <a:spcPts val="3458"/>
              </a:lnSpc>
              <a:buAutoNum type="arabicPeriod"/>
            </a:pPr>
            <a:r>
              <a:rPr lang="en-US" sz="3144" b="1" spc="-31">
                <a:solidFill>
                  <a:srgbClr val="FFFDD0"/>
                </a:solidFill>
                <a:latin typeface="Futura Bold"/>
                <a:ea typeface="Futura Bold"/>
                <a:cs typeface="Futura Bold"/>
                <a:sym typeface="Futura Bold"/>
              </a:rPr>
              <a:t>Investigate suspicious calls made around the time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AutoShape 3"/>
          <p:cNvSpPr/>
          <p:nvPr/>
        </p:nvSpPr>
        <p:spPr>
          <a:xfrm>
            <a:off x="666750" y="9620250"/>
            <a:ext cx="16954500" cy="0"/>
          </a:xfrm>
          <a:prstGeom prst="line">
            <a:avLst/>
          </a:prstGeom>
          <a:ln w="9525" cap="flat">
            <a:solidFill>
              <a:srgbClr val="C9D1D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543249" y="9674062"/>
            <a:ext cx="485451" cy="485451"/>
          </a:xfrm>
          <a:custGeom>
            <a:avLst/>
            <a:gdLst/>
            <a:ahLst/>
            <a:cxnLst/>
            <a:rect l="l" t="t" r="r" b="b"/>
            <a:pathLst>
              <a:path w="485451" h="485451">
                <a:moveTo>
                  <a:pt x="0" y="0"/>
                </a:moveTo>
                <a:lnTo>
                  <a:pt x="485451" y="0"/>
                </a:lnTo>
                <a:lnTo>
                  <a:pt x="485451" y="485452"/>
                </a:lnTo>
                <a:lnTo>
                  <a:pt x="0" y="48545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>
            <a:off x="1677894" y="3163865"/>
            <a:ext cx="4713696" cy="4101287"/>
          </a:xfrm>
          <a:custGeom>
            <a:avLst/>
            <a:gdLst/>
            <a:ahLst/>
            <a:cxnLst/>
            <a:rect l="l" t="t" r="r" b="b"/>
            <a:pathLst>
              <a:path w="4713696" h="4101287">
                <a:moveTo>
                  <a:pt x="0" y="0"/>
                </a:moveTo>
                <a:lnTo>
                  <a:pt x="4713696" y="0"/>
                </a:lnTo>
                <a:lnTo>
                  <a:pt x="4713696" y="4101287"/>
                </a:lnTo>
                <a:lnTo>
                  <a:pt x="0" y="410128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>
            <a:off x="6860122" y="4887771"/>
            <a:ext cx="11071911" cy="1273270"/>
          </a:xfrm>
          <a:custGeom>
            <a:avLst/>
            <a:gdLst/>
            <a:ahLst/>
            <a:cxnLst/>
            <a:rect l="l" t="t" r="r" b="b"/>
            <a:pathLst>
              <a:path w="11071911" h="1273270">
                <a:moveTo>
                  <a:pt x="0" y="0"/>
                </a:moveTo>
                <a:lnTo>
                  <a:pt x="11071912" y="0"/>
                </a:lnTo>
                <a:lnTo>
                  <a:pt x="11071912" y="1273269"/>
                </a:lnTo>
                <a:lnTo>
                  <a:pt x="0" y="127326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Freeform 7"/>
          <p:cNvSpPr/>
          <p:nvPr/>
        </p:nvSpPr>
        <p:spPr>
          <a:xfrm>
            <a:off x="6860122" y="3500774"/>
            <a:ext cx="11071911" cy="996472"/>
          </a:xfrm>
          <a:custGeom>
            <a:avLst/>
            <a:gdLst/>
            <a:ahLst/>
            <a:cxnLst/>
            <a:rect l="l" t="t" r="r" b="b"/>
            <a:pathLst>
              <a:path w="11071911" h="996472">
                <a:moveTo>
                  <a:pt x="0" y="0"/>
                </a:moveTo>
                <a:lnTo>
                  <a:pt x="11071912" y="0"/>
                </a:lnTo>
                <a:lnTo>
                  <a:pt x="11071912" y="996472"/>
                </a:lnTo>
                <a:lnTo>
                  <a:pt x="0" y="99647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" name="TextBox 8"/>
          <p:cNvSpPr txBox="1"/>
          <p:nvPr/>
        </p:nvSpPr>
        <p:spPr>
          <a:xfrm>
            <a:off x="1677894" y="2642585"/>
            <a:ext cx="8463576" cy="403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49"/>
              </a:lnSpc>
            </a:pPr>
            <a:r>
              <a:rPr lang="en-US" sz="2499" b="1" spc="-24">
                <a:solidFill>
                  <a:srgbClr val="A93B9C"/>
                </a:solidFill>
                <a:latin typeface="Futura Bold"/>
                <a:ea typeface="Futura Bold"/>
                <a:cs typeface="Futura Bold"/>
                <a:sym typeface="Futura Bold"/>
              </a:rPr>
              <a:t>SQL Query</a:t>
            </a:r>
            <a:r>
              <a:rPr lang="en-US" sz="2499" b="1" spc="-24">
                <a:solidFill>
                  <a:srgbClr val="FFFDD0"/>
                </a:solidFill>
                <a:latin typeface="Futura Bold"/>
                <a:ea typeface="Futura Bold"/>
                <a:cs typeface="Futura Bold"/>
                <a:sym typeface="Futura Bold"/>
              </a:rPr>
              <a:t>: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278964" y="2642585"/>
            <a:ext cx="8463576" cy="403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49"/>
              </a:lnSpc>
            </a:pPr>
            <a:r>
              <a:rPr lang="en-US" sz="2499" b="1" spc="-24">
                <a:solidFill>
                  <a:srgbClr val="FFFDD0"/>
                </a:solidFill>
                <a:latin typeface="Futura Bold"/>
                <a:ea typeface="Futura Bold"/>
                <a:cs typeface="Futura Bold"/>
                <a:sym typeface="Futura Bold"/>
              </a:rPr>
              <a:t>Investigation result: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278964" y="3154340"/>
            <a:ext cx="5837202" cy="267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96"/>
              </a:lnSpc>
            </a:pPr>
            <a:r>
              <a:rPr lang="en-US" sz="1724" b="1" spc="-17">
                <a:solidFill>
                  <a:srgbClr val="FFFDD0"/>
                </a:solidFill>
                <a:latin typeface="Futura Bold"/>
                <a:ea typeface="Futura Bold"/>
                <a:cs typeface="Futura Bold"/>
                <a:sym typeface="Futura Bold"/>
              </a:rPr>
              <a:t>Note: The complete result set contains 11 columns.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677894" y="8000801"/>
            <a:ext cx="15581406" cy="1431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49"/>
              </a:lnSpc>
            </a:pPr>
            <a:r>
              <a:rPr lang="en-US" sz="2499" b="1" spc="-24">
                <a:solidFill>
                  <a:srgbClr val="FFFDD0"/>
                </a:solidFill>
                <a:latin typeface="Futura Bold"/>
                <a:ea typeface="Futura Bold"/>
                <a:cs typeface="Futura Bold"/>
                <a:sym typeface="Futura Bold"/>
              </a:rPr>
              <a:t>Crime scene findings:</a:t>
            </a:r>
          </a:p>
          <a:p>
            <a:pPr algn="l">
              <a:lnSpc>
                <a:spcPts val="2749"/>
              </a:lnSpc>
            </a:pPr>
            <a:endParaRPr lang="en-US" sz="2499" b="1" spc="-24">
              <a:solidFill>
                <a:srgbClr val="FFFDD0"/>
              </a:solidFill>
              <a:latin typeface="Futura Bold"/>
              <a:ea typeface="Futura Bold"/>
              <a:cs typeface="Futura Bold"/>
              <a:sym typeface="Futura Bold"/>
            </a:endParaRPr>
          </a:p>
          <a:p>
            <a:pPr algn="l">
              <a:lnSpc>
                <a:spcPts val="2749"/>
              </a:lnSpc>
            </a:pPr>
            <a:r>
              <a:rPr lang="en-US" sz="2499" spc="-24">
                <a:solidFill>
                  <a:srgbClr val="FFFDD0"/>
                </a:solidFill>
                <a:latin typeface="Futura"/>
                <a:ea typeface="Futura"/>
                <a:cs typeface="Futura"/>
                <a:sym typeface="Futura"/>
              </a:rPr>
              <a:t>All evidence in the </a:t>
            </a:r>
            <a:r>
              <a:rPr lang="en-US" sz="2499" b="1" spc="-24">
                <a:solidFill>
                  <a:srgbClr val="BAF072"/>
                </a:solidFill>
                <a:latin typeface="Futura Bold"/>
                <a:ea typeface="Futura Bold"/>
                <a:cs typeface="Futura Bold"/>
                <a:sym typeface="Futura Bold"/>
              </a:rPr>
              <a:t>CEO’s Office</a:t>
            </a:r>
            <a:r>
              <a:rPr lang="en-US" sz="2499" spc="-24">
                <a:solidFill>
                  <a:srgbClr val="FFFDD0"/>
                </a:solidFill>
                <a:latin typeface="Futura"/>
                <a:ea typeface="Futura"/>
                <a:cs typeface="Futura"/>
                <a:sym typeface="Futura"/>
              </a:rPr>
              <a:t>, including the </a:t>
            </a:r>
            <a:r>
              <a:rPr lang="en-US" sz="2499" b="1" spc="-24">
                <a:solidFill>
                  <a:srgbClr val="BAF072"/>
                </a:solidFill>
                <a:latin typeface="Futura Bold"/>
                <a:ea typeface="Futura Bold"/>
                <a:cs typeface="Futura Bold"/>
                <a:sym typeface="Futura Bold"/>
              </a:rPr>
              <a:t>fingerprint and keycard mismatch</a:t>
            </a:r>
            <a:r>
              <a:rPr lang="en-US" sz="2499" spc="-24">
                <a:solidFill>
                  <a:srgbClr val="FFFDD0"/>
                </a:solidFill>
                <a:latin typeface="Futura"/>
                <a:ea typeface="Futura"/>
                <a:cs typeface="Futura"/>
                <a:sym typeface="Futura"/>
              </a:rPr>
              <a:t>, aligns with </a:t>
            </a:r>
            <a:r>
              <a:rPr lang="en-US" sz="2499" b="1" spc="-24">
                <a:solidFill>
                  <a:srgbClr val="BAF072"/>
                </a:solidFill>
                <a:latin typeface="Futura Bold"/>
                <a:ea typeface="Futura Bold"/>
                <a:cs typeface="Futura Bold"/>
                <a:sym typeface="Futura Bold"/>
              </a:rPr>
              <a:t>David Kumar</a:t>
            </a:r>
            <a:r>
              <a:rPr lang="en-US" sz="2499" spc="-24">
                <a:solidFill>
                  <a:srgbClr val="FFFDD0"/>
                </a:solidFill>
                <a:latin typeface="Futura"/>
                <a:ea typeface="Futura"/>
                <a:cs typeface="Futura"/>
                <a:sym typeface="Futura"/>
              </a:rPr>
              <a:t>’s movements and claimed location, linking him directly to the scene during the incident.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8700" y="9727876"/>
            <a:ext cx="16298942" cy="377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799"/>
              </a:lnSpc>
              <a:spcBef>
                <a:spcPct val="0"/>
              </a:spcBef>
            </a:pPr>
            <a:r>
              <a:rPr lang="en-US" sz="1999" b="1" spc="-19">
                <a:solidFill>
                  <a:srgbClr val="FFFDD0"/>
                </a:solidFill>
                <a:latin typeface="Futura Bold"/>
                <a:ea typeface="Futura Bold"/>
                <a:cs typeface="Futura Bold"/>
                <a:sym typeface="Futura Bold"/>
              </a:rPr>
              <a:t>Concept check: </a:t>
            </a:r>
            <a:r>
              <a:rPr lang="en-US" sz="1999" b="1" spc="-19">
                <a:solidFill>
                  <a:srgbClr val="A93B9C"/>
                </a:solidFill>
                <a:latin typeface="Futura Bold"/>
                <a:ea typeface="Futura Bold"/>
                <a:cs typeface="Futura Bold"/>
                <a:sym typeface="Futura Bold"/>
              </a:rPr>
              <a:t>LEFT JOIN </a:t>
            </a:r>
            <a:r>
              <a:rPr lang="en-US" sz="1999" b="1" spc="-19">
                <a:solidFill>
                  <a:srgbClr val="FFFDD0"/>
                </a:solidFill>
                <a:latin typeface="Futura Bold"/>
                <a:ea typeface="Futura Bold"/>
                <a:cs typeface="Futura Bold"/>
                <a:sym typeface="Futura Bold"/>
              </a:rPr>
              <a:t>operation </a:t>
            </a:r>
            <a:r>
              <a:rPr lang="en-US" sz="1999" spc="-19">
                <a:solidFill>
                  <a:srgbClr val="FFFDD0"/>
                </a:solidFill>
                <a:latin typeface="Futura"/>
                <a:ea typeface="Futura"/>
                <a:cs typeface="Futura"/>
                <a:sym typeface="Futura"/>
              </a:rPr>
              <a:t>retains all rows from </a:t>
            </a:r>
            <a:r>
              <a:rPr lang="en-US" sz="1999" b="1" spc="-19">
                <a:solidFill>
                  <a:srgbClr val="FFFDD0"/>
                </a:solidFill>
                <a:latin typeface="Futura Bold"/>
                <a:ea typeface="Futura Bold"/>
                <a:cs typeface="Futura Bold"/>
                <a:sym typeface="Futura Bold"/>
              </a:rPr>
              <a:t>the left table</a:t>
            </a:r>
            <a:r>
              <a:rPr lang="en-US" sz="1999" spc="-19">
                <a:solidFill>
                  <a:srgbClr val="FFFDD0"/>
                </a:solidFill>
                <a:latin typeface="Futura"/>
                <a:ea typeface="Futura"/>
                <a:cs typeface="Futura"/>
                <a:sym typeface="Futura"/>
              </a:rPr>
              <a:t> and adds matching rows from the right, displaying </a:t>
            </a:r>
            <a:r>
              <a:rPr lang="en-US" sz="1999" b="1" spc="-19">
                <a:solidFill>
                  <a:srgbClr val="FFFDD0"/>
                </a:solidFill>
                <a:latin typeface="Futura Bold"/>
                <a:ea typeface="Futura Bold"/>
                <a:cs typeface="Futura Bold"/>
                <a:sym typeface="Futura Bold"/>
              </a:rPr>
              <a:t>nulls </a:t>
            </a:r>
            <a:r>
              <a:rPr lang="en-US" sz="1999" spc="-19">
                <a:solidFill>
                  <a:srgbClr val="FFFDD0"/>
                </a:solidFill>
                <a:latin typeface="Futura"/>
                <a:ea typeface="Futura"/>
                <a:cs typeface="Futura"/>
                <a:sym typeface="Futura"/>
              </a:rPr>
              <a:t>when no match exists.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7327642" y="9727876"/>
            <a:ext cx="152400" cy="22860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r">
              <a:lnSpc>
                <a:spcPts val="2799"/>
              </a:lnSpc>
              <a:spcBef>
                <a:spcPct val="0"/>
              </a:spcBef>
            </a:pPr>
            <a:r>
              <a:rPr lang="en-US" sz="1999" b="1">
                <a:solidFill>
                  <a:srgbClr val="FFFDD0"/>
                </a:solidFill>
                <a:latin typeface="Futura Bold"/>
                <a:ea typeface="Futura Bold"/>
                <a:cs typeface="Futura Bold"/>
                <a:sym typeface="Futura Bold"/>
              </a:rPr>
              <a:t>14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28700" y="1830060"/>
            <a:ext cx="9761964" cy="51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78796" lvl="1" indent="-339398" algn="l">
              <a:lnSpc>
                <a:spcPts val="3458"/>
              </a:lnSpc>
              <a:buAutoNum type="arabicPeriod"/>
            </a:pPr>
            <a:r>
              <a:rPr lang="en-US" sz="3144" b="1" spc="-31">
                <a:solidFill>
                  <a:srgbClr val="FFFDD0"/>
                </a:solidFill>
                <a:latin typeface="Futura Bold"/>
                <a:ea typeface="Futura Bold"/>
                <a:cs typeface="Futura Bold"/>
                <a:sym typeface="Futura Bold"/>
              </a:rPr>
              <a:t>Match evidence with movements and claims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AutoShape 3"/>
          <p:cNvSpPr/>
          <p:nvPr/>
        </p:nvSpPr>
        <p:spPr>
          <a:xfrm>
            <a:off x="666750" y="9620250"/>
            <a:ext cx="16954500" cy="0"/>
          </a:xfrm>
          <a:prstGeom prst="line">
            <a:avLst/>
          </a:prstGeom>
          <a:ln w="9525" cap="flat">
            <a:solidFill>
              <a:srgbClr val="C9D1D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543249" y="9673117"/>
            <a:ext cx="485451" cy="485451"/>
          </a:xfrm>
          <a:custGeom>
            <a:avLst/>
            <a:gdLst/>
            <a:ahLst/>
            <a:cxnLst/>
            <a:rect l="l" t="t" r="r" b="b"/>
            <a:pathLst>
              <a:path w="485451" h="485451">
                <a:moveTo>
                  <a:pt x="0" y="0"/>
                </a:moveTo>
                <a:lnTo>
                  <a:pt x="485451" y="0"/>
                </a:lnTo>
                <a:lnTo>
                  <a:pt x="485451" y="485452"/>
                </a:lnTo>
                <a:lnTo>
                  <a:pt x="0" y="48545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>
            <a:off x="1677894" y="3183937"/>
            <a:ext cx="4727406" cy="3103488"/>
          </a:xfrm>
          <a:custGeom>
            <a:avLst/>
            <a:gdLst/>
            <a:ahLst/>
            <a:cxnLst/>
            <a:rect l="l" t="t" r="r" b="b"/>
            <a:pathLst>
              <a:path w="4727406" h="3103488">
                <a:moveTo>
                  <a:pt x="0" y="0"/>
                </a:moveTo>
                <a:lnTo>
                  <a:pt x="4727406" y="0"/>
                </a:lnTo>
                <a:lnTo>
                  <a:pt x="4727406" y="3103488"/>
                </a:lnTo>
                <a:lnTo>
                  <a:pt x="0" y="310348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>
            <a:off x="7225912" y="3183937"/>
            <a:ext cx="8584094" cy="2720702"/>
          </a:xfrm>
          <a:custGeom>
            <a:avLst/>
            <a:gdLst/>
            <a:ahLst/>
            <a:cxnLst/>
            <a:rect l="l" t="t" r="r" b="b"/>
            <a:pathLst>
              <a:path w="8584094" h="2720702">
                <a:moveTo>
                  <a:pt x="0" y="0"/>
                </a:moveTo>
                <a:lnTo>
                  <a:pt x="8584094" y="0"/>
                </a:lnTo>
                <a:lnTo>
                  <a:pt x="8584094" y="2720703"/>
                </a:lnTo>
                <a:lnTo>
                  <a:pt x="0" y="272070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Freeform 7"/>
          <p:cNvSpPr/>
          <p:nvPr/>
        </p:nvSpPr>
        <p:spPr>
          <a:xfrm>
            <a:off x="1677894" y="6998570"/>
            <a:ext cx="5985049" cy="2416893"/>
          </a:xfrm>
          <a:custGeom>
            <a:avLst/>
            <a:gdLst/>
            <a:ahLst/>
            <a:cxnLst/>
            <a:rect l="l" t="t" r="r" b="b"/>
            <a:pathLst>
              <a:path w="5985049" h="2416893">
                <a:moveTo>
                  <a:pt x="0" y="0"/>
                </a:moveTo>
                <a:lnTo>
                  <a:pt x="5985049" y="0"/>
                </a:lnTo>
                <a:lnTo>
                  <a:pt x="5985049" y="2416893"/>
                </a:lnTo>
                <a:lnTo>
                  <a:pt x="0" y="241689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" name="Freeform 8"/>
          <p:cNvSpPr/>
          <p:nvPr/>
        </p:nvSpPr>
        <p:spPr>
          <a:xfrm>
            <a:off x="9552561" y="6998570"/>
            <a:ext cx="7560036" cy="2504262"/>
          </a:xfrm>
          <a:custGeom>
            <a:avLst/>
            <a:gdLst/>
            <a:ahLst/>
            <a:cxnLst/>
            <a:rect l="l" t="t" r="r" b="b"/>
            <a:pathLst>
              <a:path w="7560036" h="2504262">
                <a:moveTo>
                  <a:pt x="0" y="0"/>
                </a:moveTo>
                <a:lnTo>
                  <a:pt x="7560036" y="0"/>
                </a:lnTo>
                <a:lnTo>
                  <a:pt x="7560036" y="2504262"/>
                </a:lnTo>
                <a:lnTo>
                  <a:pt x="0" y="250426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9" name="Group 9"/>
          <p:cNvGrpSpPr/>
          <p:nvPr/>
        </p:nvGrpSpPr>
        <p:grpSpPr>
          <a:xfrm>
            <a:off x="4373936" y="7064696"/>
            <a:ext cx="3071491" cy="471946"/>
            <a:chOff x="0" y="0"/>
            <a:chExt cx="4095321" cy="629261"/>
          </a:xfrm>
        </p:grpSpPr>
        <p:grpSp>
          <p:nvGrpSpPr>
            <p:cNvPr id="10" name="Group 10"/>
            <p:cNvGrpSpPr/>
            <p:nvPr/>
          </p:nvGrpSpPr>
          <p:grpSpPr>
            <a:xfrm>
              <a:off x="0" y="0"/>
              <a:ext cx="4095321" cy="629261"/>
              <a:chOff x="0" y="0"/>
              <a:chExt cx="955849" cy="14687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955849" cy="146870"/>
              </a:xfrm>
              <a:custGeom>
                <a:avLst/>
                <a:gdLst/>
                <a:ahLst/>
                <a:cxnLst/>
                <a:rect l="l" t="t" r="r" b="b"/>
                <a:pathLst>
                  <a:path w="955849" h="146870">
                    <a:moveTo>
                      <a:pt x="68263" y="0"/>
                    </a:moveTo>
                    <a:lnTo>
                      <a:pt x="887587" y="0"/>
                    </a:lnTo>
                    <a:cubicBezTo>
                      <a:pt x="905691" y="0"/>
                      <a:pt x="923054" y="7192"/>
                      <a:pt x="935856" y="19994"/>
                    </a:cubicBezTo>
                    <a:cubicBezTo>
                      <a:pt x="948657" y="32795"/>
                      <a:pt x="955849" y="50158"/>
                      <a:pt x="955849" y="68263"/>
                    </a:cubicBezTo>
                    <a:lnTo>
                      <a:pt x="955849" y="78607"/>
                    </a:lnTo>
                    <a:cubicBezTo>
                      <a:pt x="955849" y="96712"/>
                      <a:pt x="948657" y="114074"/>
                      <a:pt x="935856" y="126876"/>
                    </a:cubicBezTo>
                    <a:cubicBezTo>
                      <a:pt x="923054" y="139678"/>
                      <a:pt x="905691" y="146870"/>
                      <a:pt x="887587" y="146870"/>
                    </a:cubicBezTo>
                    <a:lnTo>
                      <a:pt x="68263" y="146870"/>
                    </a:lnTo>
                    <a:cubicBezTo>
                      <a:pt x="50158" y="146870"/>
                      <a:pt x="32795" y="139678"/>
                      <a:pt x="19994" y="126876"/>
                    </a:cubicBezTo>
                    <a:cubicBezTo>
                      <a:pt x="7192" y="114074"/>
                      <a:pt x="0" y="96712"/>
                      <a:pt x="0" y="78607"/>
                    </a:cubicBezTo>
                    <a:lnTo>
                      <a:pt x="0" y="68263"/>
                    </a:lnTo>
                    <a:cubicBezTo>
                      <a:pt x="0" y="50158"/>
                      <a:pt x="7192" y="32795"/>
                      <a:pt x="19994" y="19994"/>
                    </a:cubicBezTo>
                    <a:cubicBezTo>
                      <a:pt x="32795" y="7192"/>
                      <a:pt x="50158" y="0"/>
                      <a:pt x="68263" y="0"/>
                    </a:cubicBezTo>
                    <a:close/>
                  </a:path>
                </a:pathLst>
              </a:custGeom>
              <a:solidFill>
                <a:srgbClr val="BAF072">
                  <a:alpha val="30980"/>
                </a:srgbClr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2" name="TextBox 12"/>
              <p:cNvSpPr txBox="1"/>
              <p:nvPr/>
            </p:nvSpPr>
            <p:spPr>
              <a:xfrm>
                <a:off x="0" y="-85725"/>
                <a:ext cx="955849" cy="23259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13" name="TextBox 13"/>
            <p:cNvSpPr txBox="1"/>
            <p:nvPr/>
          </p:nvSpPr>
          <p:spPr>
            <a:xfrm>
              <a:off x="0" y="68250"/>
              <a:ext cx="4095321" cy="4165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69"/>
                </a:lnSpc>
                <a:spcBef>
                  <a:spcPct val="0"/>
                </a:spcBef>
              </a:pPr>
              <a:r>
                <a:rPr lang="en-US" sz="1692" spc="-16">
                  <a:solidFill>
                    <a:srgbClr val="000000"/>
                  </a:solidFill>
                  <a:latin typeface="Futura"/>
                  <a:ea typeface="Futura"/>
                  <a:cs typeface="Futura"/>
                  <a:sym typeface="Futura"/>
                </a:rPr>
                <a:t>cte_3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3883790" y="7064696"/>
            <a:ext cx="3071491" cy="471946"/>
            <a:chOff x="0" y="0"/>
            <a:chExt cx="4095321" cy="629261"/>
          </a:xfrm>
        </p:grpSpPr>
        <p:grpSp>
          <p:nvGrpSpPr>
            <p:cNvPr id="15" name="Group 15"/>
            <p:cNvGrpSpPr/>
            <p:nvPr/>
          </p:nvGrpSpPr>
          <p:grpSpPr>
            <a:xfrm>
              <a:off x="0" y="0"/>
              <a:ext cx="4095321" cy="629261"/>
              <a:chOff x="0" y="0"/>
              <a:chExt cx="955849" cy="14687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955849" cy="146870"/>
              </a:xfrm>
              <a:custGeom>
                <a:avLst/>
                <a:gdLst/>
                <a:ahLst/>
                <a:cxnLst/>
                <a:rect l="l" t="t" r="r" b="b"/>
                <a:pathLst>
                  <a:path w="955849" h="146870">
                    <a:moveTo>
                      <a:pt x="68263" y="0"/>
                    </a:moveTo>
                    <a:lnTo>
                      <a:pt x="887587" y="0"/>
                    </a:lnTo>
                    <a:cubicBezTo>
                      <a:pt x="905691" y="0"/>
                      <a:pt x="923054" y="7192"/>
                      <a:pt x="935856" y="19994"/>
                    </a:cubicBezTo>
                    <a:cubicBezTo>
                      <a:pt x="948657" y="32795"/>
                      <a:pt x="955849" y="50158"/>
                      <a:pt x="955849" y="68263"/>
                    </a:cubicBezTo>
                    <a:lnTo>
                      <a:pt x="955849" y="78607"/>
                    </a:lnTo>
                    <a:cubicBezTo>
                      <a:pt x="955849" y="96712"/>
                      <a:pt x="948657" y="114074"/>
                      <a:pt x="935856" y="126876"/>
                    </a:cubicBezTo>
                    <a:cubicBezTo>
                      <a:pt x="923054" y="139678"/>
                      <a:pt x="905691" y="146870"/>
                      <a:pt x="887587" y="146870"/>
                    </a:cubicBezTo>
                    <a:lnTo>
                      <a:pt x="68263" y="146870"/>
                    </a:lnTo>
                    <a:cubicBezTo>
                      <a:pt x="50158" y="146870"/>
                      <a:pt x="32795" y="139678"/>
                      <a:pt x="19994" y="126876"/>
                    </a:cubicBezTo>
                    <a:cubicBezTo>
                      <a:pt x="7192" y="114074"/>
                      <a:pt x="0" y="96712"/>
                      <a:pt x="0" y="78607"/>
                    </a:cubicBezTo>
                    <a:lnTo>
                      <a:pt x="0" y="68263"/>
                    </a:lnTo>
                    <a:cubicBezTo>
                      <a:pt x="0" y="50158"/>
                      <a:pt x="7192" y="32795"/>
                      <a:pt x="19994" y="19994"/>
                    </a:cubicBezTo>
                    <a:cubicBezTo>
                      <a:pt x="32795" y="7192"/>
                      <a:pt x="50158" y="0"/>
                      <a:pt x="68263" y="0"/>
                    </a:cubicBezTo>
                    <a:close/>
                  </a:path>
                </a:pathLst>
              </a:custGeom>
              <a:solidFill>
                <a:srgbClr val="BAF072">
                  <a:alpha val="30980"/>
                </a:srgbClr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85725"/>
                <a:ext cx="955849" cy="23259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18" name="TextBox 18"/>
            <p:cNvSpPr txBox="1"/>
            <p:nvPr/>
          </p:nvSpPr>
          <p:spPr>
            <a:xfrm>
              <a:off x="0" y="68250"/>
              <a:ext cx="4095321" cy="4165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69"/>
                </a:lnSpc>
                <a:spcBef>
                  <a:spcPct val="0"/>
                </a:spcBef>
              </a:pPr>
              <a:r>
                <a:rPr lang="en-US" sz="1692" spc="-16">
                  <a:solidFill>
                    <a:srgbClr val="000000"/>
                  </a:solidFill>
                  <a:latin typeface="Futura"/>
                  <a:ea typeface="Futura"/>
                  <a:cs typeface="Futura"/>
                  <a:sym typeface="Futura"/>
                </a:rPr>
                <a:t>cte_4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3134673" y="3493621"/>
            <a:ext cx="3071491" cy="471946"/>
            <a:chOff x="0" y="0"/>
            <a:chExt cx="4095321" cy="629261"/>
          </a:xfrm>
        </p:grpSpPr>
        <p:grpSp>
          <p:nvGrpSpPr>
            <p:cNvPr id="20" name="Group 20"/>
            <p:cNvGrpSpPr/>
            <p:nvPr/>
          </p:nvGrpSpPr>
          <p:grpSpPr>
            <a:xfrm>
              <a:off x="0" y="0"/>
              <a:ext cx="4095321" cy="629261"/>
              <a:chOff x="0" y="0"/>
              <a:chExt cx="955849" cy="146870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955849" cy="146870"/>
              </a:xfrm>
              <a:custGeom>
                <a:avLst/>
                <a:gdLst/>
                <a:ahLst/>
                <a:cxnLst/>
                <a:rect l="l" t="t" r="r" b="b"/>
                <a:pathLst>
                  <a:path w="955849" h="146870">
                    <a:moveTo>
                      <a:pt x="68263" y="0"/>
                    </a:moveTo>
                    <a:lnTo>
                      <a:pt x="887587" y="0"/>
                    </a:lnTo>
                    <a:cubicBezTo>
                      <a:pt x="905691" y="0"/>
                      <a:pt x="923054" y="7192"/>
                      <a:pt x="935856" y="19994"/>
                    </a:cubicBezTo>
                    <a:cubicBezTo>
                      <a:pt x="948657" y="32795"/>
                      <a:pt x="955849" y="50158"/>
                      <a:pt x="955849" y="68263"/>
                    </a:cubicBezTo>
                    <a:lnTo>
                      <a:pt x="955849" y="78607"/>
                    </a:lnTo>
                    <a:cubicBezTo>
                      <a:pt x="955849" y="96712"/>
                      <a:pt x="948657" y="114074"/>
                      <a:pt x="935856" y="126876"/>
                    </a:cubicBezTo>
                    <a:cubicBezTo>
                      <a:pt x="923054" y="139678"/>
                      <a:pt x="905691" y="146870"/>
                      <a:pt x="887587" y="146870"/>
                    </a:cubicBezTo>
                    <a:lnTo>
                      <a:pt x="68263" y="146870"/>
                    </a:lnTo>
                    <a:cubicBezTo>
                      <a:pt x="50158" y="146870"/>
                      <a:pt x="32795" y="139678"/>
                      <a:pt x="19994" y="126876"/>
                    </a:cubicBezTo>
                    <a:cubicBezTo>
                      <a:pt x="7192" y="114074"/>
                      <a:pt x="0" y="96712"/>
                      <a:pt x="0" y="78607"/>
                    </a:cubicBezTo>
                    <a:lnTo>
                      <a:pt x="0" y="68263"/>
                    </a:lnTo>
                    <a:cubicBezTo>
                      <a:pt x="0" y="50158"/>
                      <a:pt x="7192" y="32795"/>
                      <a:pt x="19994" y="19994"/>
                    </a:cubicBezTo>
                    <a:cubicBezTo>
                      <a:pt x="32795" y="7192"/>
                      <a:pt x="50158" y="0"/>
                      <a:pt x="68263" y="0"/>
                    </a:cubicBezTo>
                    <a:close/>
                  </a:path>
                </a:pathLst>
              </a:custGeom>
              <a:solidFill>
                <a:srgbClr val="BAF072">
                  <a:alpha val="30980"/>
                </a:srgbClr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22" name="TextBox 22"/>
              <p:cNvSpPr txBox="1"/>
              <p:nvPr/>
            </p:nvSpPr>
            <p:spPr>
              <a:xfrm>
                <a:off x="0" y="-85725"/>
                <a:ext cx="955849" cy="23259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23" name="TextBox 23"/>
            <p:cNvSpPr txBox="1"/>
            <p:nvPr/>
          </p:nvSpPr>
          <p:spPr>
            <a:xfrm>
              <a:off x="0" y="68250"/>
              <a:ext cx="4095321" cy="4165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69"/>
                </a:lnSpc>
                <a:spcBef>
                  <a:spcPct val="0"/>
                </a:spcBef>
              </a:pPr>
              <a:r>
                <a:rPr lang="en-US" sz="1692" spc="-16">
                  <a:solidFill>
                    <a:srgbClr val="000000"/>
                  </a:solidFill>
                  <a:latin typeface="Futura"/>
                  <a:ea typeface="Futura"/>
                  <a:cs typeface="Futura"/>
                  <a:sym typeface="Futura"/>
                </a:rPr>
                <a:t>cte_1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2348044" y="3493621"/>
            <a:ext cx="3071491" cy="471946"/>
            <a:chOff x="0" y="0"/>
            <a:chExt cx="4095321" cy="629261"/>
          </a:xfrm>
        </p:grpSpPr>
        <p:grpSp>
          <p:nvGrpSpPr>
            <p:cNvPr id="25" name="Group 25"/>
            <p:cNvGrpSpPr/>
            <p:nvPr/>
          </p:nvGrpSpPr>
          <p:grpSpPr>
            <a:xfrm>
              <a:off x="0" y="0"/>
              <a:ext cx="4095321" cy="629261"/>
              <a:chOff x="0" y="0"/>
              <a:chExt cx="955849" cy="146870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955849" cy="146870"/>
              </a:xfrm>
              <a:custGeom>
                <a:avLst/>
                <a:gdLst/>
                <a:ahLst/>
                <a:cxnLst/>
                <a:rect l="l" t="t" r="r" b="b"/>
                <a:pathLst>
                  <a:path w="955849" h="146870">
                    <a:moveTo>
                      <a:pt x="68263" y="0"/>
                    </a:moveTo>
                    <a:lnTo>
                      <a:pt x="887587" y="0"/>
                    </a:lnTo>
                    <a:cubicBezTo>
                      <a:pt x="905691" y="0"/>
                      <a:pt x="923054" y="7192"/>
                      <a:pt x="935856" y="19994"/>
                    </a:cubicBezTo>
                    <a:cubicBezTo>
                      <a:pt x="948657" y="32795"/>
                      <a:pt x="955849" y="50158"/>
                      <a:pt x="955849" y="68263"/>
                    </a:cubicBezTo>
                    <a:lnTo>
                      <a:pt x="955849" y="78607"/>
                    </a:lnTo>
                    <a:cubicBezTo>
                      <a:pt x="955849" y="96712"/>
                      <a:pt x="948657" y="114074"/>
                      <a:pt x="935856" y="126876"/>
                    </a:cubicBezTo>
                    <a:cubicBezTo>
                      <a:pt x="923054" y="139678"/>
                      <a:pt x="905691" y="146870"/>
                      <a:pt x="887587" y="146870"/>
                    </a:cubicBezTo>
                    <a:lnTo>
                      <a:pt x="68263" y="146870"/>
                    </a:lnTo>
                    <a:cubicBezTo>
                      <a:pt x="50158" y="146870"/>
                      <a:pt x="32795" y="139678"/>
                      <a:pt x="19994" y="126876"/>
                    </a:cubicBezTo>
                    <a:cubicBezTo>
                      <a:pt x="7192" y="114074"/>
                      <a:pt x="0" y="96712"/>
                      <a:pt x="0" y="78607"/>
                    </a:cubicBezTo>
                    <a:lnTo>
                      <a:pt x="0" y="68263"/>
                    </a:lnTo>
                    <a:cubicBezTo>
                      <a:pt x="0" y="50158"/>
                      <a:pt x="7192" y="32795"/>
                      <a:pt x="19994" y="19994"/>
                    </a:cubicBezTo>
                    <a:cubicBezTo>
                      <a:pt x="32795" y="7192"/>
                      <a:pt x="50158" y="0"/>
                      <a:pt x="68263" y="0"/>
                    </a:cubicBezTo>
                    <a:close/>
                  </a:path>
                </a:pathLst>
              </a:custGeom>
              <a:solidFill>
                <a:srgbClr val="BAF072">
                  <a:alpha val="30980"/>
                </a:srgbClr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27" name="TextBox 27"/>
              <p:cNvSpPr txBox="1"/>
              <p:nvPr/>
            </p:nvSpPr>
            <p:spPr>
              <a:xfrm>
                <a:off x="0" y="-85725"/>
                <a:ext cx="955849" cy="23259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28" name="TextBox 28"/>
            <p:cNvSpPr txBox="1"/>
            <p:nvPr/>
          </p:nvSpPr>
          <p:spPr>
            <a:xfrm>
              <a:off x="0" y="68250"/>
              <a:ext cx="4095321" cy="4165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69"/>
                </a:lnSpc>
                <a:spcBef>
                  <a:spcPct val="0"/>
                </a:spcBef>
              </a:pPr>
              <a:r>
                <a:rPr lang="en-US" sz="1692" spc="-16">
                  <a:solidFill>
                    <a:srgbClr val="000000"/>
                  </a:solidFill>
                  <a:latin typeface="Futura"/>
                  <a:ea typeface="Futura"/>
                  <a:cs typeface="Futura"/>
                  <a:sym typeface="Futura"/>
                </a:rPr>
                <a:t>cte_2</a:t>
              </a:r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1677894" y="2642585"/>
            <a:ext cx="8463576" cy="403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49"/>
              </a:lnSpc>
            </a:pPr>
            <a:r>
              <a:rPr lang="en-US" sz="2499" b="1" spc="-24">
                <a:solidFill>
                  <a:srgbClr val="A93B9C"/>
                </a:solidFill>
                <a:latin typeface="Futura Bold"/>
                <a:ea typeface="Futura Bold"/>
                <a:cs typeface="Futura Bold"/>
                <a:sym typeface="Futura Bold"/>
              </a:rPr>
              <a:t>SQL Query</a:t>
            </a:r>
            <a:r>
              <a:rPr lang="en-US" sz="2499" b="1" spc="-24">
                <a:solidFill>
                  <a:srgbClr val="FFFDD0"/>
                </a:solidFill>
                <a:latin typeface="Futura Bold"/>
                <a:ea typeface="Futura Bold"/>
                <a:cs typeface="Futura Bold"/>
                <a:sym typeface="Futura Bold"/>
              </a:rPr>
              <a:t>: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028700" y="9727876"/>
            <a:ext cx="17723800" cy="377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799"/>
              </a:lnSpc>
              <a:spcBef>
                <a:spcPct val="0"/>
              </a:spcBef>
            </a:pPr>
            <a:r>
              <a:rPr lang="en-US" sz="1999" b="1" spc="-19">
                <a:solidFill>
                  <a:srgbClr val="FFFDD0"/>
                </a:solidFill>
                <a:latin typeface="Futura Bold"/>
                <a:ea typeface="Futura Bold"/>
                <a:cs typeface="Futura Bold"/>
                <a:sym typeface="Futura Bold"/>
              </a:rPr>
              <a:t>Concept check: </a:t>
            </a:r>
            <a:r>
              <a:rPr lang="en-US" sz="1999" b="1" spc="-19">
                <a:solidFill>
                  <a:srgbClr val="A93B9C"/>
                </a:solidFill>
                <a:latin typeface="Futura Bold"/>
                <a:ea typeface="Futura Bold"/>
                <a:cs typeface="Futura Bold"/>
                <a:sym typeface="Futura Bold"/>
              </a:rPr>
              <a:t>Common Table Expressions (CTEs)</a:t>
            </a:r>
            <a:r>
              <a:rPr lang="en-US" sz="1999" b="1" spc="-19">
                <a:solidFill>
                  <a:srgbClr val="FFFDD0"/>
                </a:solidFill>
                <a:latin typeface="Futura Bold"/>
                <a:ea typeface="Futura Bold"/>
                <a:cs typeface="Futura Bold"/>
                <a:sym typeface="Futura Bold"/>
              </a:rPr>
              <a:t> create temporary named result sets that only exist during the execution of a single query.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7327642" y="9718351"/>
            <a:ext cx="152400" cy="2381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r">
              <a:lnSpc>
                <a:spcPts val="2800"/>
              </a:lnSpc>
              <a:spcBef>
                <a:spcPct val="0"/>
              </a:spcBef>
            </a:pPr>
            <a:r>
              <a:rPr lang="en-US" sz="2000" b="1">
                <a:solidFill>
                  <a:srgbClr val="FFFDD0"/>
                </a:solidFill>
                <a:latin typeface="Futura Bold"/>
                <a:ea typeface="Futura Bold"/>
                <a:cs typeface="Futura Bold"/>
                <a:sym typeface="Futura Bold"/>
              </a:rPr>
              <a:t>15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028700" y="1830060"/>
            <a:ext cx="9761964" cy="51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78796" lvl="1" indent="-339398" algn="l">
              <a:lnSpc>
                <a:spcPts val="3458"/>
              </a:lnSpc>
              <a:buAutoNum type="arabicPeriod"/>
            </a:pPr>
            <a:r>
              <a:rPr lang="en-US" sz="3144" b="1" spc="-31">
                <a:solidFill>
                  <a:srgbClr val="FFFDD0"/>
                </a:solidFill>
                <a:latin typeface="Futura Bold"/>
                <a:ea typeface="Futura Bold"/>
                <a:cs typeface="Futura Bold"/>
                <a:sym typeface="Futura Bold"/>
              </a:rPr>
              <a:t>Combine all findings to identify the killer.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11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666750" y="9620250"/>
            <a:ext cx="16954500" cy="0"/>
          </a:xfrm>
          <a:prstGeom prst="line">
            <a:avLst/>
          </a:prstGeom>
          <a:ln w="9525" cap="flat">
            <a:solidFill>
              <a:srgbClr val="C9D1D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543249" y="9674062"/>
            <a:ext cx="485451" cy="485451"/>
          </a:xfrm>
          <a:custGeom>
            <a:avLst/>
            <a:gdLst/>
            <a:ahLst/>
            <a:cxnLst/>
            <a:rect l="l" t="t" r="r" b="b"/>
            <a:pathLst>
              <a:path w="485451" h="485451">
                <a:moveTo>
                  <a:pt x="0" y="0"/>
                </a:moveTo>
                <a:lnTo>
                  <a:pt x="485451" y="0"/>
                </a:lnTo>
                <a:lnTo>
                  <a:pt x="485451" y="485452"/>
                </a:lnTo>
                <a:lnTo>
                  <a:pt x="0" y="4854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1677894" y="3775905"/>
            <a:ext cx="6555287" cy="2735190"/>
          </a:xfrm>
          <a:custGeom>
            <a:avLst/>
            <a:gdLst/>
            <a:ahLst/>
            <a:cxnLst/>
            <a:rect l="l" t="t" r="r" b="b"/>
            <a:pathLst>
              <a:path w="6555287" h="2735190">
                <a:moveTo>
                  <a:pt x="0" y="0"/>
                </a:moveTo>
                <a:lnTo>
                  <a:pt x="6555287" y="0"/>
                </a:lnTo>
                <a:lnTo>
                  <a:pt x="6555287" y="2735190"/>
                </a:lnTo>
                <a:lnTo>
                  <a:pt x="0" y="27351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>
            <a:off x="1677894" y="7533445"/>
            <a:ext cx="3989152" cy="1715764"/>
          </a:xfrm>
          <a:custGeom>
            <a:avLst/>
            <a:gdLst/>
            <a:ahLst/>
            <a:cxnLst/>
            <a:rect l="l" t="t" r="r" b="b"/>
            <a:pathLst>
              <a:path w="3989152" h="1715764">
                <a:moveTo>
                  <a:pt x="0" y="0"/>
                </a:moveTo>
                <a:lnTo>
                  <a:pt x="3989151" y="0"/>
                </a:lnTo>
                <a:lnTo>
                  <a:pt x="3989151" y="1715764"/>
                </a:lnTo>
                <a:lnTo>
                  <a:pt x="0" y="171576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>
            <a:off x="1458316" y="-5542999"/>
            <a:ext cx="17687395" cy="18365250"/>
          </a:xfrm>
          <a:custGeom>
            <a:avLst/>
            <a:gdLst/>
            <a:ahLst/>
            <a:cxnLst/>
            <a:rect l="l" t="t" r="r" b="b"/>
            <a:pathLst>
              <a:path w="17687395" h="18365250">
                <a:moveTo>
                  <a:pt x="0" y="0"/>
                </a:moveTo>
                <a:lnTo>
                  <a:pt x="17687395" y="0"/>
                </a:lnTo>
                <a:lnTo>
                  <a:pt x="17687395" y="18365250"/>
                </a:lnTo>
                <a:lnTo>
                  <a:pt x="0" y="1836525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7000"/>
            </a:blip>
            <a:stretch>
              <a:fillRect l="-13039" r="-43099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TextBox 7"/>
          <p:cNvSpPr txBox="1"/>
          <p:nvPr/>
        </p:nvSpPr>
        <p:spPr>
          <a:xfrm>
            <a:off x="1677894" y="2642585"/>
            <a:ext cx="8463576" cy="403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49"/>
              </a:lnSpc>
            </a:pPr>
            <a:r>
              <a:rPr lang="en-US" sz="2499" b="1" spc="-24">
                <a:solidFill>
                  <a:srgbClr val="FFFDD0"/>
                </a:solidFill>
                <a:latin typeface="Futura Bold"/>
                <a:ea typeface="Futura Bold"/>
                <a:cs typeface="Futura Bold"/>
                <a:sym typeface="Futura Bold"/>
              </a:rPr>
              <a:t>SQL Query: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677894" y="6806370"/>
            <a:ext cx="8463576" cy="403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49"/>
              </a:lnSpc>
            </a:pPr>
            <a:r>
              <a:rPr lang="en-US" sz="2499" b="1" spc="-24">
                <a:solidFill>
                  <a:srgbClr val="FFFDD0"/>
                </a:solidFill>
                <a:latin typeface="Futura Bold"/>
                <a:ea typeface="Futura Bold"/>
                <a:cs typeface="Futura Bold"/>
                <a:sym typeface="Futura Bold"/>
              </a:rPr>
              <a:t>Investigation result: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677894" y="3172655"/>
            <a:ext cx="10894640" cy="403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49"/>
              </a:lnSpc>
            </a:pPr>
            <a:r>
              <a:rPr lang="en-US" sz="2499" b="1" spc="-24">
                <a:solidFill>
                  <a:srgbClr val="FFFDD0"/>
                </a:solidFill>
                <a:latin typeface="Futura Bold"/>
                <a:ea typeface="Futura Bold"/>
                <a:cs typeface="Futura Bold"/>
                <a:sym typeface="Futura Bold"/>
              </a:rPr>
              <a:t>Note:  Part of a larger CTE chain. Refer to the previous slide for the </a:t>
            </a:r>
            <a:r>
              <a:rPr lang="en-US" sz="2499" b="1" spc="-24">
                <a:solidFill>
                  <a:srgbClr val="A93B9C"/>
                </a:solidFill>
                <a:latin typeface="Futura Bold"/>
                <a:ea typeface="Futura Bold"/>
                <a:cs typeface="Futura Bold"/>
                <a:sym typeface="Futura Bold"/>
              </a:rPr>
              <a:t>WITH </a:t>
            </a:r>
            <a:r>
              <a:rPr lang="en-US" sz="2499" b="1" spc="-24">
                <a:solidFill>
                  <a:srgbClr val="FFFDD0"/>
                </a:solidFill>
                <a:latin typeface="Futura Bold"/>
                <a:ea typeface="Futura Bold"/>
                <a:cs typeface="Futura Bold"/>
                <a:sym typeface="Futura Bold"/>
              </a:rPr>
              <a:t>clause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9727876"/>
            <a:ext cx="16230600" cy="377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799"/>
              </a:lnSpc>
              <a:spcBef>
                <a:spcPct val="0"/>
              </a:spcBef>
            </a:pPr>
            <a:r>
              <a:rPr lang="en-US" sz="1999" b="1" spc="-19">
                <a:solidFill>
                  <a:srgbClr val="FFFDD0"/>
                </a:solidFill>
                <a:latin typeface="Futura Bold"/>
                <a:ea typeface="Futura Bold"/>
                <a:cs typeface="Futura Bold"/>
                <a:sym typeface="Futura Bold"/>
              </a:rPr>
              <a:t>Concept check: </a:t>
            </a:r>
            <a:r>
              <a:rPr lang="en-US" sz="1999" b="1" spc="-19">
                <a:solidFill>
                  <a:srgbClr val="A93B9C"/>
                </a:solidFill>
                <a:latin typeface="Futura Bold"/>
                <a:ea typeface="Futura Bold"/>
                <a:cs typeface="Futura Bold"/>
                <a:sym typeface="Futura Bold"/>
              </a:rPr>
              <a:t>UNION </a:t>
            </a:r>
            <a:r>
              <a:rPr lang="en-US" sz="1999" b="1" spc="-19">
                <a:solidFill>
                  <a:srgbClr val="FFFDD0"/>
                </a:solidFill>
                <a:latin typeface="Futura Bold"/>
                <a:ea typeface="Futura Bold"/>
                <a:cs typeface="Futura Bold"/>
                <a:sym typeface="Futura Bold"/>
              </a:rPr>
              <a:t>operator combines the result sets of two or more </a:t>
            </a:r>
            <a:r>
              <a:rPr lang="en-US" sz="1999" b="1" spc="-19">
                <a:solidFill>
                  <a:srgbClr val="A93B9C"/>
                </a:solidFill>
                <a:latin typeface="Futura Bold"/>
                <a:ea typeface="Futura Bold"/>
                <a:cs typeface="Futura Bold"/>
                <a:sym typeface="Futura Bold"/>
              </a:rPr>
              <a:t>SELECT </a:t>
            </a:r>
            <a:r>
              <a:rPr lang="en-US" sz="1999" b="1" spc="-19">
                <a:solidFill>
                  <a:srgbClr val="FFFDD0"/>
                </a:solidFill>
                <a:latin typeface="Futura Bold"/>
                <a:ea typeface="Futura Bold"/>
                <a:cs typeface="Futura Bold"/>
                <a:sym typeface="Futura Bold"/>
              </a:rPr>
              <a:t>statements into a single result set, by default removing duplicate rows.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7327642" y="9718351"/>
            <a:ext cx="152400" cy="2381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r">
              <a:lnSpc>
                <a:spcPts val="2800"/>
              </a:lnSpc>
              <a:spcBef>
                <a:spcPct val="0"/>
              </a:spcBef>
            </a:pPr>
            <a:r>
              <a:rPr lang="en-US" sz="2000" b="1">
                <a:solidFill>
                  <a:srgbClr val="FFFDD0"/>
                </a:solidFill>
                <a:latin typeface="Futura Bold"/>
                <a:ea typeface="Futura Bold"/>
                <a:cs typeface="Futura Bold"/>
                <a:sym typeface="Futura Bold"/>
              </a:rPr>
              <a:t>16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677894" y="1831131"/>
            <a:ext cx="9761964" cy="5161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58"/>
              </a:lnSpc>
            </a:pPr>
            <a:r>
              <a:rPr lang="en-US" sz="3144" b="1" spc="-31">
                <a:solidFill>
                  <a:srgbClr val="FFFDD0"/>
                </a:solidFill>
                <a:latin typeface="Futura Bold"/>
                <a:ea typeface="Futura Bold"/>
                <a:cs typeface="Futura Bold"/>
                <a:sym typeface="Futura Bold"/>
              </a:rPr>
              <a:t>Behind the alibi: a </a:t>
            </a:r>
            <a:r>
              <a:rPr lang="en-US" sz="3144" b="1" spc="-31">
                <a:solidFill>
                  <a:srgbClr val="FF3131"/>
                </a:solidFill>
                <a:latin typeface="Futura Bold"/>
                <a:ea typeface="Futura Bold"/>
                <a:cs typeface="Futura Bold"/>
                <a:sym typeface="Futura Bold"/>
              </a:rPr>
              <a:t>killer</a:t>
            </a:r>
            <a:r>
              <a:rPr lang="en-US" sz="3144" b="1" spc="-31">
                <a:solidFill>
                  <a:srgbClr val="FFFDD0"/>
                </a:solidFill>
                <a:latin typeface="Futura Bold"/>
                <a:ea typeface="Futura Bold"/>
                <a:cs typeface="Futura Bold"/>
                <a:sym typeface="Futura Bold"/>
              </a:rPr>
              <a:t> exposed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11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66750" y="7235839"/>
            <a:ext cx="11201400" cy="1343025"/>
            <a:chOff x="0" y="0"/>
            <a:chExt cx="14935200" cy="1790700"/>
          </a:xfrm>
        </p:grpSpPr>
        <p:sp>
          <p:nvSpPr>
            <p:cNvPr id="3" name="TextBox 3"/>
            <p:cNvSpPr txBox="1"/>
            <p:nvPr/>
          </p:nvSpPr>
          <p:spPr>
            <a:xfrm>
              <a:off x="0" y="1262592"/>
              <a:ext cx="14935200" cy="5281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749"/>
                </a:lnSpc>
              </a:pPr>
              <a:r>
                <a:rPr lang="en-US" sz="2499" spc="-24">
                  <a:solidFill>
                    <a:srgbClr val="FFFDD0"/>
                  </a:solidFill>
                  <a:latin typeface="Futura"/>
                  <a:ea typeface="Futura"/>
                  <a:cs typeface="Futura"/>
                  <a:sym typeface="Futura"/>
                </a:rPr>
                <a:t>We’ve found the </a:t>
              </a:r>
              <a:r>
                <a:rPr lang="en-US" sz="2499" spc="-24">
                  <a:solidFill>
                    <a:srgbClr val="FF3131"/>
                  </a:solidFill>
                  <a:latin typeface="Futura"/>
                  <a:ea typeface="Futura"/>
                  <a:cs typeface="Futura"/>
                  <a:sym typeface="Futura"/>
                </a:rPr>
                <a:t>killer </a:t>
              </a:r>
              <a:r>
                <a:rPr lang="en-US" sz="2499" spc="-24">
                  <a:solidFill>
                    <a:srgbClr val="FFFDD0"/>
                  </a:solidFill>
                  <a:latin typeface="Futura"/>
                  <a:ea typeface="Futura"/>
                  <a:cs typeface="Futura"/>
                  <a:sym typeface="Futura"/>
                </a:rPr>
                <a:t>using our investigation with </a:t>
              </a:r>
              <a:r>
                <a:rPr lang="en-US" sz="2499" spc="-24">
                  <a:solidFill>
                    <a:srgbClr val="A93B9C"/>
                  </a:solidFill>
                  <a:latin typeface="Futura"/>
                  <a:ea typeface="Futura"/>
                  <a:cs typeface="Futura"/>
                  <a:sym typeface="Futura"/>
                </a:rPr>
                <a:t>SQL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4935200" cy="9620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950"/>
                </a:lnSpc>
              </a:pPr>
              <a:r>
                <a:rPr lang="en-US" sz="4500" b="1" spc="-44">
                  <a:solidFill>
                    <a:srgbClr val="FFFDD0"/>
                  </a:solidFill>
                  <a:latin typeface="Futura Bold"/>
                  <a:ea typeface="Futura Bold"/>
                  <a:cs typeface="Futura Bold"/>
                  <a:sym typeface="Futura Bold"/>
                </a:rPr>
                <a:t>Case closed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0"/>
            <a:ext cx="18288000" cy="6038850"/>
            <a:chOff x="0" y="0"/>
            <a:chExt cx="2161206" cy="71364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161206" cy="713648"/>
            </a:xfrm>
            <a:custGeom>
              <a:avLst/>
              <a:gdLst/>
              <a:ahLst/>
              <a:cxnLst/>
              <a:rect l="l" t="t" r="r" b="b"/>
              <a:pathLst>
                <a:path w="2161206" h="713648">
                  <a:moveTo>
                    <a:pt x="0" y="0"/>
                  </a:moveTo>
                  <a:lnTo>
                    <a:pt x="2161206" y="0"/>
                  </a:lnTo>
                  <a:lnTo>
                    <a:pt x="2161206" y="713648"/>
                  </a:lnTo>
                  <a:lnTo>
                    <a:pt x="0" y="713648"/>
                  </a:lnTo>
                  <a:close/>
                </a:path>
              </a:pathLst>
            </a:custGeom>
            <a:blipFill>
              <a:blip r:embed="rId2"/>
              <a:stretch>
                <a:fillRect t="-5268" b="-5268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7" name="AutoShape 7"/>
          <p:cNvSpPr/>
          <p:nvPr/>
        </p:nvSpPr>
        <p:spPr>
          <a:xfrm>
            <a:off x="666750" y="9620250"/>
            <a:ext cx="16954500" cy="0"/>
          </a:xfrm>
          <a:prstGeom prst="line">
            <a:avLst/>
          </a:prstGeom>
          <a:ln w="9525" cap="flat">
            <a:solidFill>
              <a:srgbClr val="C9D1D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8" name="TextBox 8"/>
          <p:cNvSpPr txBox="1"/>
          <p:nvPr/>
        </p:nvSpPr>
        <p:spPr>
          <a:xfrm>
            <a:off x="17327642" y="9663113"/>
            <a:ext cx="152400" cy="2381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r">
              <a:lnSpc>
                <a:spcPts val="2800"/>
              </a:lnSpc>
              <a:spcBef>
                <a:spcPct val="0"/>
              </a:spcBef>
            </a:pPr>
            <a:r>
              <a:rPr lang="en-US" sz="2000" b="1">
                <a:solidFill>
                  <a:srgbClr val="FFFDD0"/>
                </a:solidFill>
                <a:latin typeface="Futura Bold"/>
                <a:ea typeface="Futura Bold"/>
                <a:cs typeface="Futura Bold"/>
                <a:sym typeface="Futura Bold"/>
              </a:rPr>
              <a:t>17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66750" y="9663113"/>
            <a:ext cx="17495447" cy="3141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00"/>
              </a:lnSpc>
              <a:spcBef>
                <a:spcPct val="0"/>
              </a:spcBef>
            </a:pPr>
            <a:r>
              <a:rPr lang="en-US" sz="2000" b="1" spc="-20" dirty="0">
                <a:solidFill>
                  <a:srgbClr val="FFFDD0"/>
                </a:solidFill>
                <a:latin typeface="Futura Bold"/>
                <a:ea typeface="Futura Bold"/>
                <a:cs typeface="Futura Bold"/>
                <a:sym typeface="Futura Bold"/>
              </a:rPr>
              <a:t>As leaders advance, they expect teams to grow their </a:t>
            </a:r>
            <a:r>
              <a:rPr lang="en-US" sz="2000" b="1" u="sng" spc="-20" dirty="0">
                <a:solidFill>
                  <a:srgbClr val="FFFDD0"/>
                </a:solidFill>
                <a:latin typeface="Futura Bold"/>
                <a:ea typeface="Futura Bold"/>
                <a:cs typeface="Futura Bold"/>
                <a:sym typeface="Futura Bold"/>
              </a:rPr>
              <a:t>business acumen</a:t>
            </a:r>
            <a:r>
              <a:rPr lang="en-US" sz="2000" b="1" spc="-20" dirty="0">
                <a:solidFill>
                  <a:srgbClr val="FFFDD0"/>
                </a:solidFill>
                <a:latin typeface="Futura Bold"/>
                <a:ea typeface="Futura Bold"/>
                <a:cs typeface="Futura Bold"/>
                <a:sym typeface="Futura Bold"/>
              </a:rPr>
              <a:t>. </a:t>
            </a:r>
            <a:r>
              <a:rPr lang="en-US" sz="2000" b="1" u="sng" spc="-20" dirty="0">
                <a:solidFill>
                  <a:srgbClr val="0067B9"/>
                </a:solidFill>
                <a:latin typeface="Futura Bold"/>
                <a:ea typeface="Futura Bold"/>
                <a:cs typeface="Futura Bold"/>
                <a:sym typeface="Futura Bold"/>
                <a:hlinkClick r:id="rId3" tooltip="https://www.harvardbusiness.org/wp-content/uploads/2022/08/Perspectives-Level-Up-Your-Leaders-The-Three-Critical-Business-Acumen-Skills-They-Need-Now.pdf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Here</a:t>
            </a:r>
            <a:r>
              <a:rPr lang="en-US" sz="2000" b="1" u="sng" spc="-20" dirty="0">
                <a:solidFill>
                  <a:srgbClr val="0000FF"/>
                </a:solidFill>
                <a:latin typeface="Futura Bold"/>
                <a:ea typeface="Futura Bold"/>
                <a:cs typeface="Futura Bold"/>
                <a:sym typeface="Futura Bold"/>
                <a:hlinkClick r:id="rId3" tooltip="https://www.harvardbusiness.org/wp-content/uploads/2022/08/Perspectives-Level-Up-Your-Leaders-The-Three-Critical-Business-Acumen-Skills-They-Need-Now.pdf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sz="2000" b="1" spc="-20" dirty="0">
                <a:solidFill>
                  <a:srgbClr val="FFFDD0"/>
                </a:solidFill>
                <a:latin typeface="Futura Bold"/>
                <a:ea typeface="Futura Bold"/>
                <a:cs typeface="Futura Bold"/>
                <a:sym typeface="Futura Bold"/>
              </a:rPr>
              <a:t>is the need highlighted by </a:t>
            </a:r>
            <a:r>
              <a:rPr lang="en-US" sz="2000" b="1" spc="-20" dirty="0">
                <a:solidFill>
                  <a:srgbClr val="A41034"/>
                </a:solidFill>
                <a:latin typeface="Futura Bold"/>
                <a:ea typeface="Futura Bold"/>
                <a:cs typeface="Futura Bold"/>
                <a:sym typeface="Futura Bold"/>
              </a:rPr>
              <a:t>Harvard Business Publishing </a:t>
            </a:r>
            <a:r>
              <a:rPr lang="en-US" sz="2000" b="1" spc="-20" dirty="0">
                <a:solidFill>
                  <a:srgbClr val="48C4B7"/>
                </a:solidFill>
                <a:latin typeface="Futura Bold"/>
                <a:ea typeface="Futura Bold"/>
                <a:cs typeface="Futura Bold"/>
                <a:sym typeface="Futura Bold"/>
              </a:rPr>
              <a:t>Corporate Learning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11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6419850" cy="10287000"/>
            <a:chOff x="0" y="0"/>
            <a:chExt cx="758673" cy="121567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58673" cy="1215678"/>
            </a:xfrm>
            <a:custGeom>
              <a:avLst/>
              <a:gdLst/>
              <a:ahLst/>
              <a:cxnLst/>
              <a:rect l="l" t="t" r="r" b="b"/>
              <a:pathLst>
                <a:path w="758673" h="1215678">
                  <a:moveTo>
                    <a:pt x="0" y="0"/>
                  </a:moveTo>
                  <a:lnTo>
                    <a:pt x="758673" y="0"/>
                  </a:lnTo>
                  <a:lnTo>
                    <a:pt x="758673" y="1215678"/>
                  </a:lnTo>
                  <a:lnTo>
                    <a:pt x="0" y="1215678"/>
                  </a:lnTo>
                  <a:close/>
                </a:path>
              </a:pathLst>
            </a:custGeom>
            <a:blipFill>
              <a:blip r:embed="rId2"/>
              <a:stretch>
                <a:fillRect t="-126" b="-126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7858125" y="937047"/>
            <a:ext cx="8324850" cy="7325426"/>
            <a:chOff x="0" y="0"/>
            <a:chExt cx="11099800" cy="9767235"/>
          </a:xfrm>
        </p:grpSpPr>
        <p:sp>
          <p:nvSpPr>
            <p:cNvPr id="5" name="TextBox 5"/>
            <p:cNvSpPr txBox="1"/>
            <p:nvPr/>
          </p:nvSpPr>
          <p:spPr>
            <a:xfrm>
              <a:off x="0" y="1128740"/>
              <a:ext cx="11099800" cy="9620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950"/>
                </a:lnSpc>
              </a:pPr>
              <a:r>
                <a:rPr lang="en-US" sz="4500" b="1" spc="-44">
                  <a:solidFill>
                    <a:srgbClr val="FFFDD0"/>
                  </a:solidFill>
                  <a:latin typeface="Futura Bold"/>
                  <a:ea typeface="Futura Bold"/>
                  <a:cs typeface="Futura Bold"/>
                  <a:sym typeface="Futura Bold"/>
                </a:rPr>
                <a:t>Special thanks to: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11099800" cy="9620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950"/>
                </a:lnSpc>
              </a:pPr>
              <a:r>
                <a:rPr lang="en-US" sz="4500" b="1" spc="-44">
                  <a:solidFill>
                    <a:srgbClr val="FFFDD0"/>
                  </a:solidFill>
                  <a:latin typeface="Futura Bold"/>
                  <a:ea typeface="Futura Bold"/>
                  <a:cs typeface="Futura Bold"/>
                  <a:sym typeface="Futura Bold"/>
                </a:rPr>
                <a:t>Thank you for your attention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9119535"/>
              <a:ext cx="11099800" cy="647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300"/>
                </a:lnSpc>
              </a:pPr>
              <a:r>
                <a:rPr lang="en-US" sz="3000" b="1" spc="-30">
                  <a:solidFill>
                    <a:srgbClr val="FFFDD0"/>
                  </a:solidFill>
                  <a:latin typeface="Futura Bold"/>
                  <a:ea typeface="Futura Bold"/>
                  <a:cs typeface="Futura Bold"/>
                  <a:sym typeface="Futura Bold"/>
                </a:rPr>
                <a:t>Reach out with your case here: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3511566" y="2052665"/>
              <a:ext cx="985289" cy="647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300"/>
                </a:lnSpc>
              </a:pPr>
              <a:r>
                <a:rPr lang="en-US" sz="3000" b="1" spc="-30">
                  <a:solidFill>
                    <a:srgbClr val="FFFDD0"/>
                  </a:solidFill>
                  <a:latin typeface="Futura Bold"/>
                  <a:ea typeface="Futura Bold"/>
                  <a:cs typeface="Futura Bold"/>
                  <a:sym typeface="Futura Bold"/>
                </a:rPr>
                <a:t>and</a:t>
              </a:r>
            </a:p>
          </p:txBody>
        </p:sp>
      </p:grpSp>
      <p:sp>
        <p:nvSpPr>
          <p:cNvPr id="9" name="Freeform 9"/>
          <p:cNvSpPr/>
          <p:nvPr/>
        </p:nvSpPr>
        <p:spPr>
          <a:xfrm>
            <a:off x="8247288" y="3104961"/>
            <a:ext cx="1906100" cy="1008293"/>
          </a:xfrm>
          <a:custGeom>
            <a:avLst/>
            <a:gdLst/>
            <a:ahLst/>
            <a:cxnLst/>
            <a:rect l="l" t="t" r="r" b="b"/>
            <a:pathLst>
              <a:path w="1906100" h="1008293">
                <a:moveTo>
                  <a:pt x="0" y="0"/>
                </a:moveTo>
                <a:lnTo>
                  <a:pt x="1906100" y="0"/>
                </a:lnTo>
                <a:lnTo>
                  <a:pt x="1906100" y="1008294"/>
                </a:lnTo>
                <a:lnTo>
                  <a:pt x="0" y="10082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5388" b="-9877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0" name="Freeform 10"/>
          <p:cNvSpPr/>
          <p:nvPr/>
        </p:nvSpPr>
        <p:spPr>
          <a:xfrm>
            <a:off x="11607524" y="3295073"/>
            <a:ext cx="2452463" cy="628070"/>
          </a:xfrm>
          <a:custGeom>
            <a:avLst/>
            <a:gdLst/>
            <a:ahLst/>
            <a:cxnLst/>
            <a:rect l="l" t="t" r="r" b="b"/>
            <a:pathLst>
              <a:path w="2452463" h="628070">
                <a:moveTo>
                  <a:pt x="0" y="0"/>
                </a:moveTo>
                <a:lnTo>
                  <a:pt x="2452464" y="0"/>
                </a:lnTo>
                <a:lnTo>
                  <a:pt x="2452464" y="628070"/>
                </a:lnTo>
                <a:lnTo>
                  <a:pt x="0" y="62807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1" name="Freeform 11">
            <a:hlinkClick r:id="rId5" tooltip="https://www.linkedin.com/in/rishabhbahuguna03"/>
          </p:cNvPr>
          <p:cNvSpPr/>
          <p:nvPr/>
        </p:nvSpPr>
        <p:spPr>
          <a:xfrm>
            <a:off x="7858125" y="8929607"/>
            <a:ext cx="778327" cy="778327"/>
          </a:xfrm>
          <a:custGeom>
            <a:avLst/>
            <a:gdLst/>
            <a:ahLst/>
            <a:cxnLst/>
            <a:rect l="l" t="t" r="r" b="b"/>
            <a:pathLst>
              <a:path w="778327" h="778327">
                <a:moveTo>
                  <a:pt x="0" y="0"/>
                </a:moveTo>
                <a:lnTo>
                  <a:pt x="778327" y="0"/>
                </a:lnTo>
                <a:lnTo>
                  <a:pt x="778327" y="778327"/>
                </a:lnTo>
                <a:lnTo>
                  <a:pt x="0" y="77832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2" name="Freeform 12">
            <a:hlinkClick r:id="rId7" tooltip="https://github.com/Rishabhbahuguna03"/>
          </p:cNvPr>
          <p:cNvSpPr/>
          <p:nvPr/>
        </p:nvSpPr>
        <p:spPr>
          <a:xfrm>
            <a:off x="9110993" y="8924620"/>
            <a:ext cx="783314" cy="783314"/>
          </a:xfrm>
          <a:custGeom>
            <a:avLst/>
            <a:gdLst/>
            <a:ahLst/>
            <a:cxnLst/>
            <a:rect l="l" t="t" r="r" b="b"/>
            <a:pathLst>
              <a:path w="783314" h="783314">
                <a:moveTo>
                  <a:pt x="0" y="0"/>
                </a:moveTo>
                <a:lnTo>
                  <a:pt x="783314" y="0"/>
                </a:lnTo>
                <a:lnTo>
                  <a:pt x="783314" y="783314"/>
                </a:lnTo>
                <a:lnTo>
                  <a:pt x="0" y="78331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3" name="TextBox 13"/>
          <p:cNvSpPr txBox="1"/>
          <p:nvPr/>
        </p:nvSpPr>
        <p:spPr>
          <a:xfrm>
            <a:off x="7858125" y="4442873"/>
            <a:ext cx="9401175" cy="1638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199"/>
              </a:lnSpc>
            </a:pPr>
            <a:r>
              <a:rPr lang="en-US" sz="2999" b="1" spc="-29">
                <a:solidFill>
                  <a:srgbClr val="FFFDD0"/>
                </a:solidFill>
                <a:latin typeface="Futura Bold"/>
                <a:ea typeface="Futura Bold"/>
                <a:cs typeface="Futura Bold"/>
                <a:sym typeface="Futura Bold"/>
              </a:rPr>
              <a:t>For this investigation, I, </a:t>
            </a:r>
            <a:r>
              <a:rPr lang="en-US" sz="2999" b="1" spc="-29">
                <a:solidFill>
                  <a:srgbClr val="00A1E1"/>
                </a:solidFill>
                <a:latin typeface="Futura Bold"/>
                <a:ea typeface="Futura Bold"/>
                <a:cs typeface="Futura Bold"/>
                <a:sym typeface="Futura Bold"/>
              </a:rPr>
              <a:t>Rishabh Bahuguna</a:t>
            </a:r>
            <a:r>
              <a:rPr lang="en-US" sz="2999" b="1" spc="-29">
                <a:solidFill>
                  <a:srgbClr val="FFFDD0"/>
                </a:solidFill>
                <a:latin typeface="Futura Bold"/>
                <a:ea typeface="Futura Bold"/>
                <a:cs typeface="Futura Bold"/>
                <a:sym typeface="Futura Bold"/>
              </a:rPr>
              <a:t>, took on the role of lead data analyst at </a:t>
            </a:r>
            <a:r>
              <a:rPr lang="en-US" sz="2999" b="1" spc="-29">
                <a:solidFill>
                  <a:srgbClr val="BAF072"/>
                </a:solidFill>
                <a:latin typeface="Futura Bold"/>
                <a:ea typeface="Futura Bold"/>
                <a:cs typeface="Futura Bold"/>
                <a:sym typeface="Futura Bold"/>
              </a:rPr>
              <a:t>TechNova Inc</a:t>
            </a:r>
            <a:r>
              <a:rPr lang="en-US" sz="2999" b="1" spc="-29">
                <a:solidFill>
                  <a:srgbClr val="FFFDD0"/>
                </a:solidFill>
                <a:latin typeface="Futura Bold"/>
                <a:ea typeface="Futura Bold"/>
                <a:cs typeface="Futura Bold"/>
                <a:sym typeface="Futura Bold"/>
              </a:rPr>
              <a:t>. and used my </a:t>
            </a:r>
            <a:r>
              <a:rPr lang="en-US" sz="2999" b="1" spc="-29">
                <a:solidFill>
                  <a:srgbClr val="A93B9C"/>
                </a:solidFill>
                <a:latin typeface="Futura Bold"/>
                <a:ea typeface="Futura Bold"/>
                <a:cs typeface="Futura Bold"/>
                <a:sym typeface="Futura Bold"/>
              </a:rPr>
              <a:t>SQL </a:t>
            </a:r>
            <a:r>
              <a:rPr lang="en-US" sz="2999" b="1" spc="-29">
                <a:solidFill>
                  <a:srgbClr val="FFFDD0"/>
                </a:solidFill>
                <a:latin typeface="Futura Bold"/>
                <a:ea typeface="Futura Bold"/>
                <a:cs typeface="Futura Bold"/>
                <a:sym typeface="Futura Bold"/>
              </a:rPr>
              <a:t>and </a:t>
            </a:r>
            <a:r>
              <a:rPr lang="en-US" sz="2999" b="1" spc="-29">
                <a:solidFill>
                  <a:srgbClr val="BAF072"/>
                </a:solidFill>
                <a:latin typeface="Futura Bold"/>
                <a:ea typeface="Futura Bold"/>
                <a:cs typeface="Futura Bold"/>
                <a:sym typeface="Futura Bold"/>
              </a:rPr>
              <a:t>detective </a:t>
            </a:r>
            <a:r>
              <a:rPr lang="en-US" sz="2999" b="1" spc="-29">
                <a:solidFill>
                  <a:srgbClr val="FFFDD0"/>
                </a:solidFill>
                <a:latin typeface="Futura Bold"/>
                <a:ea typeface="Futura Bold"/>
                <a:cs typeface="Futura Bold"/>
                <a:sym typeface="Futura Bold"/>
              </a:rPr>
              <a:t>skills to work through the case.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858125" y="6660844"/>
            <a:ext cx="5606304" cy="370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728"/>
              </a:lnSpc>
            </a:pPr>
            <a:endParaRPr/>
          </a:p>
        </p:txBody>
      </p:sp>
      <p:sp>
        <p:nvSpPr>
          <p:cNvPr id="15" name="TextBox 15"/>
          <p:cNvSpPr txBox="1"/>
          <p:nvPr/>
        </p:nvSpPr>
        <p:spPr>
          <a:xfrm>
            <a:off x="7858125" y="6671333"/>
            <a:ext cx="6023220" cy="1114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</a:pPr>
            <a:r>
              <a:rPr lang="en-US" sz="3000" b="1" spc="-30">
                <a:solidFill>
                  <a:srgbClr val="FFFDD0"/>
                </a:solidFill>
                <a:latin typeface="Futura Bold"/>
                <a:ea typeface="Futura Bold"/>
                <a:cs typeface="Futura Bold"/>
                <a:sym typeface="Futura Bold"/>
              </a:rPr>
              <a:t>Want to know more about this </a:t>
            </a:r>
            <a:r>
              <a:rPr lang="en-US" sz="3000" b="1" spc="-30">
                <a:solidFill>
                  <a:srgbClr val="00A1E1"/>
                </a:solidFill>
                <a:latin typeface="Futura Bold"/>
                <a:ea typeface="Futura Bold"/>
                <a:cs typeface="Futura Bold"/>
                <a:sym typeface="Futura Bold"/>
              </a:rPr>
              <a:t>analyst </a:t>
            </a:r>
            <a:r>
              <a:rPr lang="en-US" sz="3000" b="1" spc="-30">
                <a:solidFill>
                  <a:srgbClr val="FFFDD0"/>
                </a:solidFill>
                <a:latin typeface="Futura Bold"/>
                <a:ea typeface="Futura Bold"/>
                <a:cs typeface="Futura Bold"/>
                <a:sym typeface="Futura Bold"/>
              </a:rPr>
              <a:t>(with honed detective skills)?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696757" y="8600387"/>
            <a:ext cx="357087" cy="1184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602"/>
              </a:lnSpc>
            </a:pPr>
            <a:r>
              <a:rPr lang="en-US" sz="6144" b="1" spc="-61">
                <a:solidFill>
                  <a:srgbClr val="00A1E1"/>
                </a:solidFill>
                <a:latin typeface="Futura Bold"/>
                <a:ea typeface="Futura Bold"/>
                <a:cs typeface="Futura Bold"/>
                <a:sym typeface="Futura Bold"/>
              </a:rPr>
              <a:t>| 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AutoShape 3"/>
          <p:cNvSpPr/>
          <p:nvPr/>
        </p:nvSpPr>
        <p:spPr>
          <a:xfrm>
            <a:off x="666750" y="9620250"/>
            <a:ext cx="16954500" cy="0"/>
          </a:xfrm>
          <a:prstGeom prst="line">
            <a:avLst/>
          </a:prstGeom>
          <a:ln w="9525" cap="flat">
            <a:solidFill>
              <a:srgbClr val="C9D1D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666750" y="2226195"/>
            <a:ext cx="3328033" cy="3744622"/>
          </a:xfrm>
          <a:custGeom>
            <a:avLst/>
            <a:gdLst/>
            <a:ahLst/>
            <a:cxnLst/>
            <a:rect l="l" t="t" r="r" b="b"/>
            <a:pathLst>
              <a:path w="3328033" h="3744622">
                <a:moveTo>
                  <a:pt x="0" y="0"/>
                </a:moveTo>
                <a:lnTo>
                  <a:pt x="3328033" y="0"/>
                </a:lnTo>
                <a:lnTo>
                  <a:pt x="3328033" y="3744621"/>
                </a:lnTo>
                <a:lnTo>
                  <a:pt x="0" y="374462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>
            <a:off x="7833562" y="4638414"/>
            <a:ext cx="9425738" cy="4619886"/>
          </a:xfrm>
          <a:custGeom>
            <a:avLst/>
            <a:gdLst/>
            <a:ahLst/>
            <a:cxnLst/>
            <a:rect l="l" t="t" r="r" b="b"/>
            <a:pathLst>
              <a:path w="9425738" h="4619886">
                <a:moveTo>
                  <a:pt x="0" y="0"/>
                </a:moveTo>
                <a:lnTo>
                  <a:pt x="9425738" y="0"/>
                </a:lnTo>
                <a:lnTo>
                  <a:pt x="9425738" y="4619886"/>
                </a:lnTo>
                <a:lnTo>
                  <a:pt x="0" y="461988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85000"/>
            </a:blip>
            <a:stretch>
              <a:fillRect l="-52426" t="-138471" r="-5758" b="-84266"/>
            </a:stretch>
          </a:blipFill>
          <a:ln w="28575" cap="rnd">
            <a:solidFill>
              <a:srgbClr val="000000">
                <a:alpha val="84706"/>
              </a:srgbClr>
            </a:solidFill>
            <a:prstDash val="solid"/>
            <a:round/>
          </a:ln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 rot="-1107927">
            <a:off x="2552053" y="3669171"/>
            <a:ext cx="1555151" cy="470433"/>
          </a:xfrm>
          <a:custGeom>
            <a:avLst/>
            <a:gdLst/>
            <a:ahLst/>
            <a:cxnLst/>
            <a:rect l="l" t="t" r="r" b="b"/>
            <a:pathLst>
              <a:path w="1555151" h="470433">
                <a:moveTo>
                  <a:pt x="0" y="0"/>
                </a:moveTo>
                <a:lnTo>
                  <a:pt x="1555151" y="0"/>
                </a:lnTo>
                <a:lnTo>
                  <a:pt x="1555151" y="470433"/>
                </a:lnTo>
                <a:lnTo>
                  <a:pt x="0" y="47043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TextBox 7"/>
          <p:cNvSpPr txBox="1"/>
          <p:nvPr/>
        </p:nvSpPr>
        <p:spPr>
          <a:xfrm>
            <a:off x="666750" y="619125"/>
            <a:ext cx="4786106" cy="733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950"/>
              </a:lnSpc>
            </a:pPr>
            <a:r>
              <a:rPr lang="en-US" sz="4500" b="1" spc="-44">
                <a:solidFill>
                  <a:srgbClr val="FFFDD0"/>
                </a:solidFill>
                <a:latin typeface="Futura Bold"/>
                <a:ea typeface="Futura Bold"/>
                <a:cs typeface="Futura Bold"/>
                <a:sym typeface="Futura Bold"/>
              </a:rPr>
              <a:t>At the crime scene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66750" y="1443367"/>
            <a:ext cx="7933507" cy="403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749"/>
              </a:lnSpc>
            </a:pPr>
            <a:r>
              <a:rPr lang="en-US" sz="2499" b="1" spc="-24">
                <a:solidFill>
                  <a:srgbClr val="FFFDD0"/>
                </a:solidFill>
                <a:latin typeface="Futura Bold"/>
                <a:ea typeface="Futura Bold"/>
                <a:cs typeface="Futura Bold"/>
                <a:sym typeface="Futura Bold"/>
              </a:rPr>
              <a:t>The </a:t>
            </a:r>
            <a:r>
              <a:rPr lang="en-US" sz="2499" b="1" spc="-24">
                <a:solidFill>
                  <a:srgbClr val="BAF072"/>
                </a:solidFill>
                <a:latin typeface="Futura Bold"/>
                <a:ea typeface="Futura Bold"/>
                <a:cs typeface="Futura Bold"/>
                <a:sym typeface="Futura Bold"/>
              </a:rPr>
              <a:t>CEO of TechNova Inc. </a:t>
            </a:r>
            <a:r>
              <a:rPr lang="en-US" sz="2499" b="1" spc="-24">
                <a:solidFill>
                  <a:srgbClr val="FFFDD0"/>
                </a:solidFill>
                <a:latin typeface="Futura Bold"/>
                <a:ea typeface="Futura Bold"/>
                <a:cs typeface="Futura Bold"/>
                <a:sym typeface="Futura Bold"/>
              </a:rPr>
              <a:t>was found dead in their office.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600257" y="5448465"/>
            <a:ext cx="8659043" cy="469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99"/>
              </a:lnSpc>
            </a:pPr>
            <a:r>
              <a:rPr lang="en-US" sz="2499" spc="-24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Who am </a:t>
            </a:r>
            <a:r>
              <a:rPr lang="en-US" sz="2499" b="1" spc="-24">
                <a:solidFill>
                  <a:srgbClr val="000000"/>
                </a:solidFill>
                <a:latin typeface="Futura Bold"/>
                <a:ea typeface="Futura Bold"/>
                <a:cs typeface="Futura Bold"/>
                <a:sym typeface="Futura Bold"/>
              </a:rPr>
              <a:t>I</a:t>
            </a:r>
            <a:r>
              <a:rPr lang="en-US" sz="2499" spc="-24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 and what is </a:t>
            </a:r>
            <a:r>
              <a:rPr lang="en-US" sz="2499" b="1" spc="-24">
                <a:solidFill>
                  <a:srgbClr val="000000"/>
                </a:solidFill>
                <a:latin typeface="Futura Bold"/>
                <a:ea typeface="Futura Bold"/>
                <a:cs typeface="Futura Bold"/>
                <a:sym typeface="Futura Bold"/>
              </a:rPr>
              <a:t>my mission</a:t>
            </a:r>
            <a:r>
              <a:rPr lang="en-US" sz="2499" spc="-24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?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600257" y="6407032"/>
            <a:ext cx="8659043" cy="2222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spc="-24">
                <a:solidFill>
                  <a:srgbClr val="050A30"/>
                </a:solidFill>
                <a:latin typeface="Futura"/>
                <a:ea typeface="Futura"/>
                <a:cs typeface="Futura"/>
                <a:sym typeface="Futura"/>
              </a:rPr>
              <a:t>I am a lead data analyst at TechNova Inc., and my mission is to find out:</a:t>
            </a:r>
          </a:p>
          <a:p>
            <a:pPr algn="l">
              <a:lnSpc>
                <a:spcPts val="3499"/>
              </a:lnSpc>
            </a:pPr>
            <a:r>
              <a:rPr lang="en-US" sz="2499" spc="-24">
                <a:solidFill>
                  <a:srgbClr val="050A30"/>
                </a:solidFill>
                <a:latin typeface="Futura"/>
                <a:ea typeface="Futura"/>
                <a:cs typeface="Futura"/>
                <a:sym typeface="Futura"/>
              </a:rPr>
              <a:t>a) who the killer is</a:t>
            </a:r>
          </a:p>
          <a:p>
            <a:pPr algn="l">
              <a:lnSpc>
                <a:spcPts val="3499"/>
              </a:lnSpc>
            </a:pPr>
            <a:r>
              <a:rPr lang="en-US" sz="2499" spc="-24">
                <a:solidFill>
                  <a:srgbClr val="050A30"/>
                </a:solidFill>
                <a:latin typeface="Futura"/>
                <a:ea typeface="Futura"/>
                <a:cs typeface="Futura"/>
                <a:sym typeface="Futura"/>
              </a:rPr>
              <a:t>b) where and when the crime took place, and</a:t>
            </a:r>
          </a:p>
          <a:p>
            <a:pPr marL="0" lvl="0" indent="0" algn="l">
              <a:lnSpc>
                <a:spcPts val="3499"/>
              </a:lnSpc>
            </a:pPr>
            <a:r>
              <a:rPr lang="en-US" sz="2499" spc="-24">
                <a:solidFill>
                  <a:srgbClr val="050A30"/>
                </a:solidFill>
                <a:latin typeface="Futura"/>
                <a:ea typeface="Futura"/>
                <a:cs typeface="Futura"/>
                <a:sym typeface="Futura"/>
              </a:rPr>
              <a:t>c) how it happened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66750" y="9663113"/>
            <a:ext cx="17495447" cy="3141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00"/>
              </a:lnSpc>
              <a:spcBef>
                <a:spcPct val="0"/>
              </a:spcBef>
            </a:pPr>
            <a:r>
              <a:rPr lang="en-US" sz="2000" b="1" spc="-20" dirty="0">
                <a:solidFill>
                  <a:srgbClr val="FFFDD0"/>
                </a:solidFill>
                <a:latin typeface="Futura Bold"/>
                <a:ea typeface="Futura Bold"/>
                <a:cs typeface="Futura Bold"/>
                <a:sym typeface="Futura Bold"/>
              </a:rPr>
              <a:t>Technical aspect: For investigating this case, I’m using </a:t>
            </a:r>
            <a:r>
              <a:rPr lang="en-US" sz="2000" b="1" spc="-20" dirty="0">
                <a:solidFill>
                  <a:srgbClr val="A93B9C"/>
                </a:solidFill>
                <a:latin typeface="Futura Bold"/>
                <a:ea typeface="Futura Bold"/>
                <a:cs typeface="Futura Bold"/>
                <a:sym typeface="Futura Bold"/>
              </a:rPr>
              <a:t>PostgreSQL (</a:t>
            </a:r>
            <a:r>
              <a:rPr lang="en-US" sz="2000" b="1" u="sng" spc="-20" dirty="0">
                <a:solidFill>
                  <a:srgbClr val="A93B9C"/>
                </a:solidFill>
                <a:latin typeface="Futura Bold"/>
                <a:ea typeface="Futura Bold"/>
                <a:cs typeface="Futura Bold"/>
                <a:sym typeface="Futura Bold"/>
                <a:hlinkClick r:id="rId8" tooltip="https://www.postgresql.org/docs/release/18.1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latest</a:t>
            </a:r>
            <a:r>
              <a:rPr lang="en-US" sz="2000" b="1" u="sng" spc="-20" dirty="0">
                <a:solidFill>
                  <a:srgbClr val="0000FF"/>
                </a:solidFill>
                <a:latin typeface="Futura Bold"/>
                <a:ea typeface="Futura Bold"/>
                <a:cs typeface="Futura Bold"/>
                <a:sym typeface="Futura Bold"/>
                <a:hlinkClick r:id="rId8" tooltip="https://www.postgresql.org/docs/release/18.1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sz="2000" b="1" u="sng" spc="-20" dirty="0">
                <a:solidFill>
                  <a:srgbClr val="A93B9C"/>
                </a:solidFill>
                <a:latin typeface="Futura Bold"/>
                <a:sym typeface="Futura Bold"/>
                <a:hlinkClick r:id="rId8" tooltip="https://www.postgresql.org/docs/release/18.1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version</a:t>
            </a:r>
            <a:r>
              <a:rPr lang="en-US" sz="2000" b="1" u="sng" spc="-20" dirty="0">
                <a:solidFill>
                  <a:srgbClr val="0000FF"/>
                </a:solidFill>
                <a:latin typeface="Futura Bold"/>
                <a:ea typeface="Futura Bold"/>
                <a:cs typeface="Futura Bold"/>
                <a:sym typeface="Futura Bold"/>
                <a:hlinkClick r:id="rId8" tooltip="https://www.postgresql.org/docs/release/18.1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sz="2000" b="1" u="sng" spc="-20" dirty="0">
                <a:solidFill>
                  <a:srgbClr val="A93B9C"/>
                </a:solidFill>
                <a:latin typeface="Futura Bold"/>
                <a:sym typeface="Futura Bold"/>
                <a:hlinkClick r:id="rId8" tooltip="https://www.postgresql.org/docs/release/18.1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18.1</a:t>
            </a:r>
            <a:r>
              <a:rPr lang="en-US" sz="2000" b="1" spc="-20" dirty="0">
                <a:solidFill>
                  <a:srgbClr val="A93B9C"/>
                </a:solidFill>
                <a:latin typeface="Futura Bold"/>
                <a:ea typeface="Futura Bold"/>
                <a:cs typeface="Futura Bold"/>
                <a:sym typeface="Futura Bold"/>
              </a:rPr>
              <a:t>) | </a:t>
            </a:r>
            <a:r>
              <a:rPr lang="en-US" sz="2000" b="1" spc="-20" dirty="0" err="1">
                <a:solidFill>
                  <a:srgbClr val="A93B9C"/>
                </a:solidFill>
                <a:latin typeface="Futura Bold"/>
                <a:ea typeface="Futura Bold"/>
                <a:cs typeface="Futura Bold"/>
                <a:sym typeface="Futura Bold"/>
              </a:rPr>
              <a:t>pgAdmin</a:t>
            </a:r>
            <a:r>
              <a:rPr lang="en-US" sz="2000" b="1" spc="-20" dirty="0">
                <a:solidFill>
                  <a:srgbClr val="A93B9C"/>
                </a:solidFill>
                <a:latin typeface="Futura Bold"/>
                <a:ea typeface="Futura Bold"/>
                <a:cs typeface="Futura Bold"/>
                <a:sym typeface="Futura Bold"/>
              </a:rPr>
              <a:t> 4 (</a:t>
            </a:r>
            <a:r>
              <a:rPr lang="en-US" sz="2000" b="1" u="sng" spc="-20" dirty="0">
                <a:solidFill>
                  <a:srgbClr val="A93B9C"/>
                </a:solidFill>
                <a:latin typeface="Futura Bold"/>
                <a:sym typeface="Futura Bold"/>
                <a:hlinkClick r:id="rId9" tooltip="https://www.pgadmin.org/docs/pgadmin4/latest/release_notes_9_10.html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latest</a:t>
            </a:r>
            <a:r>
              <a:rPr lang="en-US" sz="2000" b="1" u="sng" spc="-20" dirty="0">
                <a:solidFill>
                  <a:srgbClr val="A93B9C"/>
                </a:solidFill>
                <a:latin typeface="Futura Bold"/>
                <a:ea typeface="Futura Bold"/>
                <a:cs typeface="Futura Bold"/>
                <a:sym typeface="Futura Bold"/>
                <a:hlinkClick r:id="rId9" tooltip="https://www.pgadmin.org/docs/pgadmin4/latest/release_notes_9_10.html"/>
              </a:rPr>
              <a:t> </a:t>
            </a:r>
            <a:r>
              <a:rPr lang="en-US" sz="2000" b="1" u="sng" spc="-20" dirty="0">
                <a:solidFill>
                  <a:srgbClr val="A93B9C"/>
                </a:solidFill>
                <a:latin typeface="Futura Bold"/>
                <a:sym typeface="Futura Bold"/>
                <a:hlinkClick r:id="rId9" tooltip="https://www.pgadmin.org/docs/pgadmin4/latest/release_notes_9_10.html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version</a:t>
            </a:r>
            <a:r>
              <a:rPr lang="en-US" sz="2000" b="1" u="sng" spc="-20" dirty="0">
                <a:solidFill>
                  <a:srgbClr val="A93B9C"/>
                </a:solidFill>
                <a:latin typeface="Futura Bold"/>
                <a:ea typeface="Futura Bold"/>
                <a:cs typeface="Futura Bold"/>
                <a:sym typeface="Futura Bold"/>
                <a:hlinkClick r:id="rId9" tooltip="https://www.pgadmin.org/docs/pgadmin4/latest/release_notes_9_10.html"/>
              </a:rPr>
              <a:t> </a:t>
            </a:r>
            <a:r>
              <a:rPr lang="en-US" sz="2000" b="1" u="sng" spc="-20" dirty="0">
                <a:solidFill>
                  <a:srgbClr val="A93B9C"/>
                </a:solidFill>
                <a:latin typeface="Futura Bold"/>
                <a:sym typeface="Futura Bold"/>
                <a:hlinkClick r:id="rId9" tooltip="https://www.pgadmin.org/docs/pgadmin4/latest/release_notes_9_10.html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9.10</a:t>
            </a:r>
            <a:r>
              <a:rPr lang="en-US" sz="2000" b="1" spc="-20" dirty="0">
                <a:solidFill>
                  <a:srgbClr val="A93B9C"/>
                </a:solidFill>
                <a:latin typeface="Futura Bold"/>
                <a:ea typeface="Futura Bold"/>
                <a:cs typeface="Futura Bold"/>
                <a:sym typeface="Futura Bold"/>
              </a:rPr>
              <a:t>) </a:t>
            </a:r>
            <a:r>
              <a:rPr lang="en-US" sz="2000" b="1" spc="-20" dirty="0">
                <a:solidFill>
                  <a:srgbClr val="FFFDD0"/>
                </a:solidFill>
                <a:latin typeface="Futura Bold"/>
                <a:ea typeface="Futura Bold"/>
                <a:cs typeface="Futura Bold"/>
                <a:sym typeface="Futura Bold"/>
              </a:rPr>
              <a:t>as an analytics tool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7474446" y="9663113"/>
            <a:ext cx="152400" cy="2381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r">
              <a:lnSpc>
                <a:spcPts val="2800"/>
              </a:lnSpc>
              <a:spcBef>
                <a:spcPct val="0"/>
              </a:spcBef>
            </a:pPr>
            <a:r>
              <a:rPr lang="en-US" sz="2000" b="1" dirty="0">
                <a:solidFill>
                  <a:srgbClr val="FFFDD0"/>
                </a:solidFill>
                <a:latin typeface="Futura Bold"/>
                <a:ea typeface="Futura Bold"/>
                <a:cs typeface="Futura Bold"/>
                <a:sym typeface="Futura Bold"/>
              </a:rPr>
              <a:t>2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141671" y="3309643"/>
            <a:ext cx="2622370" cy="733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950"/>
              </a:lnSpc>
            </a:pPr>
            <a:r>
              <a:rPr lang="en-US" sz="4500" b="1" spc="-44">
                <a:solidFill>
                  <a:srgbClr val="BAF072"/>
                </a:solidFill>
                <a:latin typeface="Futura Bold"/>
                <a:ea typeface="Futura Bold"/>
                <a:cs typeface="Futura Bold"/>
                <a:sym typeface="Futura Bold"/>
              </a:rPr>
              <a:t>09:00 PM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295399" y="4088981"/>
            <a:ext cx="2314915" cy="196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353"/>
              </a:lnSpc>
            </a:pPr>
            <a:r>
              <a:rPr lang="en-US" sz="1230" b="1" spc="-12">
                <a:solidFill>
                  <a:srgbClr val="BAF072"/>
                </a:solidFill>
                <a:latin typeface="Futura Bold"/>
                <a:ea typeface="Futura Bold"/>
                <a:cs typeface="Futura Bold"/>
                <a:sym typeface="Futura Bold"/>
              </a:rPr>
              <a:t>21:00 Hrs.</a:t>
            </a:r>
            <a:r>
              <a:rPr lang="en-US" sz="1230" b="1" spc="-12">
                <a:solidFill>
                  <a:srgbClr val="FFFDD0"/>
                </a:solidFill>
                <a:latin typeface="Futura Bold"/>
                <a:ea typeface="Futura Bold"/>
                <a:cs typeface="Futura Bold"/>
                <a:sym typeface="Futura Bold"/>
              </a:rPr>
              <a:t> as per our database.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11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6038850"/>
            <a:chOff x="0" y="0"/>
            <a:chExt cx="2161206" cy="71364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61206" cy="713648"/>
            </a:xfrm>
            <a:custGeom>
              <a:avLst/>
              <a:gdLst/>
              <a:ahLst/>
              <a:cxnLst/>
              <a:rect l="l" t="t" r="r" b="b"/>
              <a:pathLst>
                <a:path w="2161206" h="713648">
                  <a:moveTo>
                    <a:pt x="0" y="0"/>
                  </a:moveTo>
                  <a:lnTo>
                    <a:pt x="2161206" y="0"/>
                  </a:lnTo>
                  <a:lnTo>
                    <a:pt x="2161206" y="713648"/>
                  </a:lnTo>
                  <a:lnTo>
                    <a:pt x="0" y="713648"/>
                  </a:lnTo>
                  <a:close/>
                </a:path>
              </a:pathLst>
            </a:custGeom>
            <a:blipFill>
              <a:blip r:embed="rId2"/>
              <a:stretch>
                <a:fillRect t="-5268" b="-5268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4" name="AutoShape 4"/>
          <p:cNvSpPr/>
          <p:nvPr/>
        </p:nvSpPr>
        <p:spPr>
          <a:xfrm>
            <a:off x="666750" y="9620250"/>
            <a:ext cx="16954500" cy="0"/>
          </a:xfrm>
          <a:prstGeom prst="line">
            <a:avLst/>
          </a:prstGeom>
          <a:ln w="9525" cap="flat">
            <a:solidFill>
              <a:srgbClr val="C9D1D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grpSp>
        <p:nvGrpSpPr>
          <p:cNvPr id="5" name="Group 5"/>
          <p:cNvGrpSpPr/>
          <p:nvPr/>
        </p:nvGrpSpPr>
        <p:grpSpPr>
          <a:xfrm>
            <a:off x="4365894" y="683202"/>
            <a:ext cx="9556213" cy="4672446"/>
            <a:chOff x="0" y="0"/>
            <a:chExt cx="1480507" cy="72388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480507" cy="723884"/>
            </a:xfrm>
            <a:custGeom>
              <a:avLst/>
              <a:gdLst/>
              <a:ahLst/>
              <a:cxnLst/>
              <a:rect l="l" t="t" r="r" b="b"/>
              <a:pathLst>
                <a:path w="1480507" h="723884">
                  <a:moveTo>
                    <a:pt x="18633" y="0"/>
                  </a:moveTo>
                  <a:lnTo>
                    <a:pt x="1461874" y="0"/>
                  </a:lnTo>
                  <a:cubicBezTo>
                    <a:pt x="1466816" y="0"/>
                    <a:pt x="1471555" y="1963"/>
                    <a:pt x="1475050" y="5458"/>
                  </a:cubicBezTo>
                  <a:cubicBezTo>
                    <a:pt x="1478544" y="8952"/>
                    <a:pt x="1480507" y="13691"/>
                    <a:pt x="1480507" y="18633"/>
                  </a:cubicBezTo>
                  <a:lnTo>
                    <a:pt x="1480507" y="705251"/>
                  </a:lnTo>
                  <a:cubicBezTo>
                    <a:pt x="1480507" y="715542"/>
                    <a:pt x="1472165" y="723884"/>
                    <a:pt x="1461874" y="723884"/>
                  </a:cubicBezTo>
                  <a:lnTo>
                    <a:pt x="18633" y="723884"/>
                  </a:lnTo>
                  <a:cubicBezTo>
                    <a:pt x="8342" y="723884"/>
                    <a:pt x="0" y="715542"/>
                    <a:pt x="0" y="705251"/>
                  </a:cubicBezTo>
                  <a:lnTo>
                    <a:pt x="0" y="18633"/>
                  </a:lnTo>
                  <a:cubicBezTo>
                    <a:pt x="0" y="13691"/>
                    <a:pt x="1963" y="8952"/>
                    <a:pt x="5458" y="5458"/>
                  </a:cubicBezTo>
                  <a:cubicBezTo>
                    <a:pt x="8952" y="1963"/>
                    <a:pt x="13691" y="0"/>
                    <a:pt x="18633" y="0"/>
                  </a:cubicBezTo>
                  <a:close/>
                </a:path>
              </a:pathLst>
            </a:custGeom>
            <a:blipFill>
              <a:blip r:embed="rId3"/>
              <a:stretch>
                <a:fillRect t="-105586" b="-8946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028700" y="7250830"/>
            <a:ext cx="11201400" cy="403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749"/>
              </a:lnSpc>
            </a:pPr>
            <a:r>
              <a:rPr lang="en-US" sz="2499" spc="-24">
                <a:solidFill>
                  <a:srgbClr val="FFFDD0"/>
                </a:solidFill>
                <a:latin typeface="Futura"/>
                <a:ea typeface="Futura"/>
                <a:cs typeface="Futura"/>
                <a:sym typeface="Futura"/>
              </a:rPr>
              <a:t>This will help us e</a:t>
            </a:r>
            <a:r>
              <a:rPr lang="en-US" sz="2499" u="none" strike="noStrike" spc="-24">
                <a:solidFill>
                  <a:srgbClr val="FFFDD0"/>
                </a:solidFill>
                <a:latin typeface="Futura"/>
                <a:ea typeface="Futura"/>
                <a:cs typeface="Futura"/>
                <a:sym typeface="Futura"/>
              </a:rPr>
              <a:t>xplore the evidence concealed within the data.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6545980"/>
            <a:ext cx="16427169" cy="733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950"/>
              </a:lnSpc>
            </a:pPr>
            <a:r>
              <a:rPr lang="en-US" sz="4500" b="1" spc="-44">
                <a:solidFill>
                  <a:srgbClr val="FFFDD0"/>
                </a:solidFill>
                <a:latin typeface="Futura Bold"/>
                <a:ea typeface="Futura Bold"/>
                <a:cs typeface="Futura Bold"/>
                <a:sym typeface="Futura Bold"/>
              </a:rPr>
              <a:t>Tables: where our clues are hidden.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7474446" y="9718352"/>
            <a:ext cx="152400" cy="2381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r">
              <a:lnSpc>
                <a:spcPts val="2800"/>
              </a:lnSpc>
              <a:spcBef>
                <a:spcPct val="0"/>
              </a:spcBef>
            </a:pPr>
            <a:r>
              <a:rPr lang="en-US" sz="2000" b="1">
                <a:solidFill>
                  <a:srgbClr val="FFFDD0"/>
                </a:solidFill>
                <a:latin typeface="Futura Bold"/>
                <a:ea typeface="Futura Bold"/>
                <a:cs typeface="Futura Bold"/>
                <a:sym typeface="Futura Bold"/>
              </a:rPr>
              <a:t>3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7427664" y="5695803"/>
            <a:ext cx="3629240" cy="557646"/>
            <a:chOff x="0" y="0"/>
            <a:chExt cx="4838987" cy="743528"/>
          </a:xfrm>
        </p:grpSpPr>
        <p:grpSp>
          <p:nvGrpSpPr>
            <p:cNvPr id="11" name="Group 11"/>
            <p:cNvGrpSpPr/>
            <p:nvPr/>
          </p:nvGrpSpPr>
          <p:grpSpPr>
            <a:xfrm>
              <a:off x="0" y="0"/>
              <a:ext cx="4838987" cy="743528"/>
              <a:chOff x="0" y="0"/>
              <a:chExt cx="955849" cy="14687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955849" cy="146870"/>
              </a:xfrm>
              <a:custGeom>
                <a:avLst/>
                <a:gdLst/>
                <a:ahLst/>
                <a:cxnLst/>
                <a:rect l="l" t="t" r="r" b="b"/>
                <a:pathLst>
                  <a:path w="955849" h="146870">
                    <a:moveTo>
                      <a:pt x="68263" y="0"/>
                    </a:moveTo>
                    <a:lnTo>
                      <a:pt x="887587" y="0"/>
                    </a:lnTo>
                    <a:cubicBezTo>
                      <a:pt x="905691" y="0"/>
                      <a:pt x="923054" y="7192"/>
                      <a:pt x="935856" y="19994"/>
                    </a:cubicBezTo>
                    <a:cubicBezTo>
                      <a:pt x="948657" y="32795"/>
                      <a:pt x="955849" y="50158"/>
                      <a:pt x="955849" y="68263"/>
                    </a:cubicBezTo>
                    <a:lnTo>
                      <a:pt x="955849" y="78607"/>
                    </a:lnTo>
                    <a:cubicBezTo>
                      <a:pt x="955849" y="96712"/>
                      <a:pt x="948657" y="114074"/>
                      <a:pt x="935856" y="126876"/>
                    </a:cubicBezTo>
                    <a:cubicBezTo>
                      <a:pt x="923054" y="139678"/>
                      <a:pt x="905691" y="146870"/>
                      <a:pt x="887587" y="146870"/>
                    </a:cubicBezTo>
                    <a:lnTo>
                      <a:pt x="68263" y="146870"/>
                    </a:lnTo>
                    <a:cubicBezTo>
                      <a:pt x="50158" y="146870"/>
                      <a:pt x="32795" y="139678"/>
                      <a:pt x="19994" y="126876"/>
                    </a:cubicBezTo>
                    <a:cubicBezTo>
                      <a:pt x="7192" y="114074"/>
                      <a:pt x="0" y="96712"/>
                      <a:pt x="0" y="78607"/>
                    </a:cubicBezTo>
                    <a:lnTo>
                      <a:pt x="0" y="68263"/>
                    </a:lnTo>
                    <a:cubicBezTo>
                      <a:pt x="0" y="50158"/>
                      <a:pt x="7192" y="32795"/>
                      <a:pt x="19994" y="19994"/>
                    </a:cubicBezTo>
                    <a:cubicBezTo>
                      <a:pt x="32795" y="7192"/>
                      <a:pt x="50158" y="0"/>
                      <a:pt x="68263" y="0"/>
                    </a:cubicBezTo>
                    <a:close/>
                  </a:path>
                </a:pathLst>
              </a:custGeom>
              <a:solidFill>
                <a:srgbClr val="BAF072">
                  <a:alpha val="30980"/>
                </a:srgbClr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3" name="TextBox 13"/>
              <p:cNvSpPr txBox="1"/>
              <p:nvPr/>
            </p:nvSpPr>
            <p:spPr>
              <a:xfrm>
                <a:off x="0" y="-85725"/>
                <a:ext cx="955849" cy="23259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14" name="TextBox 14"/>
            <p:cNvSpPr txBox="1"/>
            <p:nvPr/>
          </p:nvSpPr>
          <p:spPr>
            <a:xfrm>
              <a:off x="0" y="84956"/>
              <a:ext cx="4838987" cy="4878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00"/>
                </a:lnSpc>
                <a:spcBef>
                  <a:spcPct val="0"/>
                </a:spcBef>
              </a:pPr>
              <a:r>
                <a:rPr lang="en-US" sz="2000" spc="-20">
                  <a:solidFill>
                    <a:srgbClr val="FFFDD0"/>
                  </a:solidFill>
                  <a:latin typeface="Futura"/>
                  <a:ea typeface="Futura"/>
                  <a:cs typeface="Futura"/>
                  <a:sym typeface="Futura"/>
                </a:rPr>
                <a:t>employees table</a:t>
              </a:r>
            </a:p>
          </p:txBody>
        </p:sp>
      </p:grpSp>
      <p:sp>
        <p:nvSpPr>
          <p:cNvPr id="15" name="Freeform 15"/>
          <p:cNvSpPr/>
          <p:nvPr/>
        </p:nvSpPr>
        <p:spPr>
          <a:xfrm>
            <a:off x="543249" y="9620251"/>
            <a:ext cx="485451" cy="485451"/>
          </a:xfrm>
          <a:custGeom>
            <a:avLst/>
            <a:gdLst/>
            <a:ahLst/>
            <a:cxnLst/>
            <a:rect l="l" t="t" r="r" b="b"/>
            <a:pathLst>
              <a:path w="485451" h="485451">
                <a:moveTo>
                  <a:pt x="0" y="0"/>
                </a:moveTo>
                <a:lnTo>
                  <a:pt x="485451" y="0"/>
                </a:lnTo>
                <a:lnTo>
                  <a:pt x="485451" y="485452"/>
                </a:lnTo>
                <a:lnTo>
                  <a:pt x="0" y="48545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6" name="TextBox 16"/>
          <p:cNvSpPr txBox="1"/>
          <p:nvPr/>
        </p:nvSpPr>
        <p:spPr>
          <a:xfrm>
            <a:off x="1028700" y="9718352"/>
            <a:ext cx="15074706" cy="387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00"/>
              </a:lnSpc>
              <a:spcBef>
                <a:spcPct val="0"/>
              </a:spcBef>
            </a:pPr>
            <a:r>
              <a:rPr lang="en-US" sz="2000" b="1" spc="-20">
                <a:solidFill>
                  <a:srgbClr val="FFFDD0"/>
                </a:solidFill>
                <a:latin typeface="Futura Bold"/>
                <a:ea typeface="Futura Bold"/>
                <a:cs typeface="Futura Bold"/>
                <a:sym typeface="Futura Bold"/>
              </a:rPr>
              <a:t>Concept check: </a:t>
            </a:r>
            <a:r>
              <a:rPr lang="en-US" sz="2000" b="1" spc="-20">
                <a:solidFill>
                  <a:srgbClr val="A93B9C"/>
                </a:solidFill>
                <a:latin typeface="Futura Bold"/>
                <a:ea typeface="Futura Bold"/>
                <a:cs typeface="Futura Bold"/>
                <a:sym typeface="Futura Bold"/>
              </a:rPr>
              <a:t>Here </a:t>
            </a:r>
            <a:r>
              <a:rPr lang="en-US" sz="2000" b="1" spc="-20">
                <a:solidFill>
                  <a:srgbClr val="FFFDD0"/>
                </a:solidFill>
                <a:latin typeface="Futura Bold"/>
                <a:ea typeface="Futura Bold"/>
                <a:cs typeface="Futura Bold"/>
                <a:sym typeface="Futura Bold"/>
              </a:rPr>
              <a:t>is the overview of table basics in Data Definition Language.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11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6038850"/>
            <a:chOff x="0" y="0"/>
            <a:chExt cx="2161206" cy="71364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61206" cy="713648"/>
            </a:xfrm>
            <a:custGeom>
              <a:avLst/>
              <a:gdLst/>
              <a:ahLst/>
              <a:cxnLst/>
              <a:rect l="l" t="t" r="r" b="b"/>
              <a:pathLst>
                <a:path w="2161206" h="713648">
                  <a:moveTo>
                    <a:pt x="0" y="0"/>
                  </a:moveTo>
                  <a:lnTo>
                    <a:pt x="2161206" y="0"/>
                  </a:lnTo>
                  <a:lnTo>
                    <a:pt x="2161206" y="713648"/>
                  </a:lnTo>
                  <a:lnTo>
                    <a:pt x="0" y="713648"/>
                  </a:lnTo>
                  <a:close/>
                </a:path>
              </a:pathLst>
            </a:custGeom>
            <a:blipFill>
              <a:blip r:embed="rId2"/>
              <a:stretch>
                <a:fillRect t="-5268" b="-5268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4" name="AutoShape 4"/>
          <p:cNvSpPr/>
          <p:nvPr/>
        </p:nvSpPr>
        <p:spPr>
          <a:xfrm>
            <a:off x="666750" y="9620250"/>
            <a:ext cx="16954500" cy="0"/>
          </a:xfrm>
          <a:prstGeom prst="line">
            <a:avLst/>
          </a:prstGeom>
          <a:ln w="9525" cap="flat">
            <a:solidFill>
              <a:srgbClr val="C9D1D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grpSp>
        <p:nvGrpSpPr>
          <p:cNvPr id="5" name="Group 5"/>
          <p:cNvGrpSpPr/>
          <p:nvPr/>
        </p:nvGrpSpPr>
        <p:grpSpPr>
          <a:xfrm>
            <a:off x="4246431" y="1105596"/>
            <a:ext cx="9795138" cy="4037904"/>
            <a:chOff x="0" y="0"/>
            <a:chExt cx="1480507" cy="61031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480507" cy="610318"/>
            </a:xfrm>
            <a:custGeom>
              <a:avLst/>
              <a:gdLst/>
              <a:ahLst/>
              <a:cxnLst/>
              <a:rect l="l" t="t" r="r" b="b"/>
              <a:pathLst>
                <a:path w="1480507" h="610318">
                  <a:moveTo>
                    <a:pt x="18179" y="0"/>
                  </a:moveTo>
                  <a:lnTo>
                    <a:pt x="1462329" y="0"/>
                  </a:lnTo>
                  <a:cubicBezTo>
                    <a:pt x="1467150" y="0"/>
                    <a:pt x="1471774" y="1915"/>
                    <a:pt x="1475183" y="5324"/>
                  </a:cubicBezTo>
                  <a:cubicBezTo>
                    <a:pt x="1478592" y="8734"/>
                    <a:pt x="1480507" y="13358"/>
                    <a:pt x="1480507" y="18179"/>
                  </a:cubicBezTo>
                  <a:lnTo>
                    <a:pt x="1480507" y="592139"/>
                  </a:lnTo>
                  <a:cubicBezTo>
                    <a:pt x="1480507" y="602179"/>
                    <a:pt x="1472368" y="610318"/>
                    <a:pt x="1462329" y="610318"/>
                  </a:cubicBezTo>
                  <a:lnTo>
                    <a:pt x="18179" y="610318"/>
                  </a:lnTo>
                  <a:cubicBezTo>
                    <a:pt x="8139" y="610318"/>
                    <a:pt x="0" y="602179"/>
                    <a:pt x="0" y="592139"/>
                  </a:cubicBezTo>
                  <a:lnTo>
                    <a:pt x="0" y="18179"/>
                  </a:lnTo>
                  <a:cubicBezTo>
                    <a:pt x="0" y="8139"/>
                    <a:pt x="8139" y="0"/>
                    <a:pt x="18179" y="0"/>
                  </a:cubicBezTo>
                  <a:close/>
                </a:path>
              </a:pathLst>
            </a:custGeom>
            <a:blipFill>
              <a:blip r:embed="rId3"/>
              <a:stretch>
                <a:fillRect t="-38063" b="-9303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7329380" y="5481204"/>
            <a:ext cx="3629240" cy="557646"/>
            <a:chOff x="0" y="0"/>
            <a:chExt cx="4838987" cy="743528"/>
          </a:xfrm>
        </p:grpSpPr>
        <p:grpSp>
          <p:nvGrpSpPr>
            <p:cNvPr id="8" name="Group 8"/>
            <p:cNvGrpSpPr/>
            <p:nvPr/>
          </p:nvGrpSpPr>
          <p:grpSpPr>
            <a:xfrm>
              <a:off x="0" y="0"/>
              <a:ext cx="4838987" cy="743528"/>
              <a:chOff x="0" y="0"/>
              <a:chExt cx="955849" cy="14687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955849" cy="146870"/>
              </a:xfrm>
              <a:custGeom>
                <a:avLst/>
                <a:gdLst/>
                <a:ahLst/>
                <a:cxnLst/>
                <a:rect l="l" t="t" r="r" b="b"/>
                <a:pathLst>
                  <a:path w="955849" h="146870">
                    <a:moveTo>
                      <a:pt x="68263" y="0"/>
                    </a:moveTo>
                    <a:lnTo>
                      <a:pt x="887587" y="0"/>
                    </a:lnTo>
                    <a:cubicBezTo>
                      <a:pt x="905691" y="0"/>
                      <a:pt x="923054" y="7192"/>
                      <a:pt x="935856" y="19994"/>
                    </a:cubicBezTo>
                    <a:cubicBezTo>
                      <a:pt x="948657" y="32795"/>
                      <a:pt x="955849" y="50158"/>
                      <a:pt x="955849" y="68263"/>
                    </a:cubicBezTo>
                    <a:lnTo>
                      <a:pt x="955849" y="78607"/>
                    </a:lnTo>
                    <a:cubicBezTo>
                      <a:pt x="955849" y="96712"/>
                      <a:pt x="948657" y="114074"/>
                      <a:pt x="935856" y="126876"/>
                    </a:cubicBezTo>
                    <a:cubicBezTo>
                      <a:pt x="923054" y="139678"/>
                      <a:pt x="905691" y="146870"/>
                      <a:pt x="887587" y="146870"/>
                    </a:cubicBezTo>
                    <a:lnTo>
                      <a:pt x="68263" y="146870"/>
                    </a:lnTo>
                    <a:cubicBezTo>
                      <a:pt x="50158" y="146870"/>
                      <a:pt x="32795" y="139678"/>
                      <a:pt x="19994" y="126876"/>
                    </a:cubicBezTo>
                    <a:cubicBezTo>
                      <a:pt x="7192" y="114074"/>
                      <a:pt x="0" y="96712"/>
                      <a:pt x="0" y="78607"/>
                    </a:cubicBezTo>
                    <a:lnTo>
                      <a:pt x="0" y="68263"/>
                    </a:lnTo>
                    <a:cubicBezTo>
                      <a:pt x="0" y="50158"/>
                      <a:pt x="7192" y="32795"/>
                      <a:pt x="19994" y="19994"/>
                    </a:cubicBezTo>
                    <a:cubicBezTo>
                      <a:pt x="32795" y="7192"/>
                      <a:pt x="50158" y="0"/>
                      <a:pt x="68263" y="0"/>
                    </a:cubicBezTo>
                    <a:close/>
                  </a:path>
                </a:pathLst>
              </a:custGeom>
              <a:solidFill>
                <a:srgbClr val="BAF072">
                  <a:alpha val="30980"/>
                </a:srgbClr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0" name="TextBox 10"/>
              <p:cNvSpPr txBox="1"/>
              <p:nvPr/>
            </p:nvSpPr>
            <p:spPr>
              <a:xfrm>
                <a:off x="0" y="-85725"/>
                <a:ext cx="955849" cy="23259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11" name="TextBox 11"/>
            <p:cNvSpPr txBox="1"/>
            <p:nvPr/>
          </p:nvSpPr>
          <p:spPr>
            <a:xfrm>
              <a:off x="0" y="84956"/>
              <a:ext cx="4838987" cy="4878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00"/>
                </a:lnSpc>
                <a:spcBef>
                  <a:spcPct val="0"/>
                </a:spcBef>
              </a:pPr>
              <a:r>
                <a:rPr lang="en-US" sz="2000" spc="-20">
                  <a:solidFill>
                    <a:srgbClr val="FFFDD0"/>
                  </a:solidFill>
                  <a:latin typeface="Futura"/>
                  <a:ea typeface="Futura"/>
                  <a:cs typeface="Futura"/>
                  <a:sym typeface="Futura"/>
                </a:rPr>
                <a:t>keycards_log table</a:t>
              </a: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7474446" y="9718352"/>
            <a:ext cx="152400" cy="2381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r">
              <a:lnSpc>
                <a:spcPts val="2800"/>
              </a:lnSpc>
              <a:spcBef>
                <a:spcPct val="0"/>
              </a:spcBef>
            </a:pPr>
            <a:r>
              <a:rPr lang="en-US" sz="2000" b="1">
                <a:solidFill>
                  <a:srgbClr val="FFFDD0"/>
                </a:solidFill>
                <a:latin typeface="Futura Bold"/>
                <a:ea typeface="Futura Bold"/>
                <a:cs typeface="Futura Bold"/>
                <a:sym typeface="Futura Bold"/>
              </a:rPr>
              <a:t>4</a:t>
            </a:r>
          </a:p>
        </p:txBody>
      </p:sp>
      <p:sp>
        <p:nvSpPr>
          <p:cNvPr id="13" name="Freeform 13"/>
          <p:cNvSpPr/>
          <p:nvPr/>
        </p:nvSpPr>
        <p:spPr>
          <a:xfrm>
            <a:off x="543249" y="9620250"/>
            <a:ext cx="485451" cy="485451"/>
          </a:xfrm>
          <a:custGeom>
            <a:avLst/>
            <a:gdLst/>
            <a:ahLst/>
            <a:cxnLst/>
            <a:rect l="l" t="t" r="r" b="b"/>
            <a:pathLst>
              <a:path w="485451" h="485451">
                <a:moveTo>
                  <a:pt x="0" y="0"/>
                </a:moveTo>
                <a:lnTo>
                  <a:pt x="485451" y="0"/>
                </a:lnTo>
                <a:lnTo>
                  <a:pt x="485451" y="485452"/>
                </a:lnTo>
                <a:lnTo>
                  <a:pt x="0" y="48545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4" name="TextBox 14"/>
          <p:cNvSpPr txBox="1"/>
          <p:nvPr/>
        </p:nvSpPr>
        <p:spPr>
          <a:xfrm>
            <a:off x="1028700" y="9718352"/>
            <a:ext cx="15074706" cy="387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00"/>
              </a:lnSpc>
              <a:spcBef>
                <a:spcPct val="0"/>
              </a:spcBef>
            </a:pPr>
            <a:r>
              <a:rPr lang="en-US" sz="2000" b="1" spc="-20">
                <a:solidFill>
                  <a:srgbClr val="FFFDD0"/>
                </a:solidFill>
                <a:latin typeface="Futura Bold"/>
                <a:ea typeface="Futura Bold"/>
                <a:cs typeface="Futura Bold"/>
                <a:sym typeface="Futura Bold"/>
              </a:rPr>
              <a:t>Concept check: </a:t>
            </a:r>
            <a:r>
              <a:rPr lang="en-US" sz="2000" b="1" spc="-20">
                <a:solidFill>
                  <a:srgbClr val="A93B9C"/>
                </a:solidFill>
                <a:latin typeface="Futura Bold"/>
                <a:ea typeface="Futura Bold"/>
                <a:cs typeface="Futura Bold"/>
                <a:sym typeface="Futura Bold"/>
              </a:rPr>
              <a:t>CREATE TABLE </a:t>
            </a:r>
            <a:r>
              <a:rPr lang="en-US" sz="2000" b="1" spc="-20">
                <a:solidFill>
                  <a:srgbClr val="FFFDD0"/>
                </a:solidFill>
                <a:latin typeface="Futura Bold"/>
                <a:ea typeface="Futura Bold"/>
                <a:cs typeface="Futura Bold"/>
                <a:sym typeface="Futura Bold"/>
              </a:rPr>
              <a:t>is a Data Definition Language (DDL) command used to define the structure of a new table within a database.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11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6038850"/>
            <a:chOff x="0" y="0"/>
            <a:chExt cx="2161206" cy="71364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61206" cy="713648"/>
            </a:xfrm>
            <a:custGeom>
              <a:avLst/>
              <a:gdLst/>
              <a:ahLst/>
              <a:cxnLst/>
              <a:rect l="l" t="t" r="r" b="b"/>
              <a:pathLst>
                <a:path w="2161206" h="713648">
                  <a:moveTo>
                    <a:pt x="0" y="0"/>
                  </a:moveTo>
                  <a:lnTo>
                    <a:pt x="2161206" y="0"/>
                  </a:lnTo>
                  <a:lnTo>
                    <a:pt x="2161206" y="713648"/>
                  </a:lnTo>
                  <a:lnTo>
                    <a:pt x="0" y="713648"/>
                  </a:lnTo>
                  <a:close/>
                </a:path>
              </a:pathLst>
            </a:custGeom>
            <a:blipFill>
              <a:blip r:embed="rId2"/>
              <a:stretch>
                <a:fillRect t="-5268" b="-5268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4" name="AutoShape 4"/>
          <p:cNvSpPr/>
          <p:nvPr/>
        </p:nvSpPr>
        <p:spPr>
          <a:xfrm>
            <a:off x="666750" y="9620250"/>
            <a:ext cx="16954500" cy="0"/>
          </a:xfrm>
          <a:prstGeom prst="line">
            <a:avLst/>
          </a:prstGeom>
          <a:ln w="9525" cap="flat">
            <a:solidFill>
              <a:srgbClr val="C9D1D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grpSp>
        <p:nvGrpSpPr>
          <p:cNvPr id="5" name="Group 5"/>
          <p:cNvGrpSpPr/>
          <p:nvPr/>
        </p:nvGrpSpPr>
        <p:grpSpPr>
          <a:xfrm>
            <a:off x="333375" y="380544"/>
            <a:ext cx="17621250" cy="4762956"/>
            <a:chOff x="0" y="0"/>
            <a:chExt cx="2257959" cy="61031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257959" cy="610318"/>
            </a:xfrm>
            <a:custGeom>
              <a:avLst/>
              <a:gdLst/>
              <a:ahLst/>
              <a:cxnLst/>
              <a:rect l="l" t="t" r="r" b="b"/>
              <a:pathLst>
                <a:path w="2257959" h="610318">
                  <a:moveTo>
                    <a:pt x="10105" y="0"/>
                  </a:moveTo>
                  <a:lnTo>
                    <a:pt x="2247854" y="0"/>
                  </a:lnTo>
                  <a:cubicBezTo>
                    <a:pt x="2253435" y="0"/>
                    <a:pt x="2257959" y="4524"/>
                    <a:pt x="2257959" y="10105"/>
                  </a:cubicBezTo>
                  <a:lnTo>
                    <a:pt x="2257959" y="600213"/>
                  </a:lnTo>
                  <a:cubicBezTo>
                    <a:pt x="2257959" y="605794"/>
                    <a:pt x="2253435" y="610318"/>
                    <a:pt x="2247854" y="610318"/>
                  </a:cubicBezTo>
                  <a:lnTo>
                    <a:pt x="10105" y="610318"/>
                  </a:lnTo>
                  <a:cubicBezTo>
                    <a:pt x="4524" y="610318"/>
                    <a:pt x="0" y="605794"/>
                    <a:pt x="0" y="600213"/>
                  </a:cubicBezTo>
                  <a:lnTo>
                    <a:pt x="0" y="10105"/>
                  </a:lnTo>
                  <a:cubicBezTo>
                    <a:pt x="0" y="4524"/>
                    <a:pt x="4524" y="0"/>
                    <a:pt x="10105" y="0"/>
                  </a:cubicBezTo>
                  <a:close/>
                </a:path>
              </a:pathLst>
            </a:custGeom>
            <a:blipFill>
              <a:blip r:embed="rId3"/>
              <a:stretch>
                <a:fillRect t="-1572" b="-1572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7329380" y="5481204"/>
            <a:ext cx="3629240" cy="557646"/>
            <a:chOff x="0" y="0"/>
            <a:chExt cx="4838987" cy="743528"/>
          </a:xfrm>
        </p:grpSpPr>
        <p:grpSp>
          <p:nvGrpSpPr>
            <p:cNvPr id="8" name="Group 8"/>
            <p:cNvGrpSpPr/>
            <p:nvPr/>
          </p:nvGrpSpPr>
          <p:grpSpPr>
            <a:xfrm>
              <a:off x="0" y="0"/>
              <a:ext cx="4838987" cy="743528"/>
              <a:chOff x="0" y="0"/>
              <a:chExt cx="955849" cy="14687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955849" cy="146870"/>
              </a:xfrm>
              <a:custGeom>
                <a:avLst/>
                <a:gdLst/>
                <a:ahLst/>
                <a:cxnLst/>
                <a:rect l="l" t="t" r="r" b="b"/>
                <a:pathLst>
                  <a:path w="955849" h="146870">
                    <a:moveTo>
                      <a:pt x="68263" y="0"/>
                    </a:moveTo>
                    <a:lnTo>
                      <a:pt x="887587" y="0"/>
                    </a:lnTo>
                    <a:cubicBezTo>
                      <a:pt x="905691" y="0"/>
                      <a:pt x="923054" y="7192"/>
                      <a:pt x="935856" y="19994"/>
                    </a:cubicBezTo>
                    <a:cubicBezTo>
                      <a:pt x="948657" y="32795"/>
                      <a:pt x="955849" y="50158"/>
                      <a:pt x="955849" y="68263"/>
                    </a:cubicBezTo>
                    <a:lnTo>
                      <a:pt x="955849" y="78607"/>
                    </a:lnTo>
                    <a:cubicBezTo>
                      <a:pt x="955849" y="96712"/>
                      <a:pt x="948657" y="114074"/>
                      <a:pt x="935856" y="126876"/>
                    </a:cubicBezTo>
                    <a:cubicBezTo>
                      <a:pt x="923054" y="139678"/>
                      <a:pt x="905691" y="146870"/>
                      <a:pt x="887587" y="146870"/>
                    </a:cubicBezTo>
                    <a:lnTo>
                      <a:pt x="68263" y="146870"/>
                    </a:lnTo>
                    <a:cubicBezTo>
                      <a:pt x="50158" y="146870"/>
                      <a:pt x="32795" y="139678"/>
                      <a:pt x="19994" y="126876"/>
                    </a:cubicBezTo>
                    <a:cubicBezTo>
                      <a:pt x="7192" y="114074"/>
                      <a:pt x="0" y="96712"/>
                      <a:pt x="0" y="78607"/>
                    </a:cubicBezTo>
                    <a:lnTo>
                      <a:pt x="0" y="68263"/>
                    </a:lnTo>
                    <a:cubicBezTo>
                      <a:pt x="0" y="50158"/>
                      <a:pt x="7192" y="32795"/>
                      <a:pt x="19994" y="19994"/>
                    </a:cubicBezTo>
                    <a:cubicBezTo>
                      <a:pt x="32795" y="7192"/>
                      <a:pt x="50158" y="0"/>
                      <a:pt x="68263" y="0"/>
                    </a:cubicBezTo>
                    <a:close/>
                  </a:path>
                </a:pathLst>
              </a:custGeom>
              <a:solidFill>
                <a:srgbClr val="BAF072">
                  <a:alpha val="30980"/>
                </a:srgbClr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0" name="TextBox 10"/>
              <p:cNvSpPr txBox="1"/>
              <p:nvPr/>
            </p:nvSpPr>
            <p:spPr>
              <a:xfrm>
                <a:off x="0" y="-85725"/>
                <a:ext cx="955849" cy="23259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11" name="TextBox 11"/>
            <p:cNvSpPr txBox="1"/>
            <p:nvPr/>
          </p:nvSpPr>
          <p:spPr>
            <a:xfrm>
              <a:off x="0" y="84956"/>
              <a:ext cx="4838987" cy="4878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00"/>
                </a:lnSpc>
                <a:spcBef>
                  <a:spcPct val="0"/>
                </a:spcBef>
              </a:pPr>
              <a:r>
                <a:rPr lang="en-US" sz="2000" spc="-20">
                  <a:solidFill>
                    <a:srgbClr val="FFFDD0"/>
                  </a:solidFill>
                  <a:latin typeface="Futura"/>
                  <a:ea typeface="Futura"/>
                  <a:cs typeface="Futura"/>
                  <a:sym typeface="Futura"/>
                </a:rPr>
                <a:t>calls table</a:t>
              </a: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7474446" y="9718352"/>
            <a:ext cx="152400" cy="2381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r">
              <a:lnSpc>
                <a:spcPts val="2800"/>
              </a:lnSpc>
              <a:spcBef>
                <a:spcPct val="0"/>
              </a:spcBef>
            </a:pPr>
            <a:r>
              <a:rPr lang="en-US" sz="2000" b="1">
                <a:solidFill>
                  <a:srgbClr val="FFFDD0"/>
                </a:solidFill>
                <a:latin typeface="Futura Bold"/>
                <a:ea typeface="Futura Bold"/>
                <a:cs typeface="Futura Bold"/>
                <a:sym typeface="Futura Bold"/>
              </a:rPr>
              <a:t>5</a:t>
            </a:r>
          </a:p>
        </p:txBody>
      </p:sp>
      <p:sp>
        <p:nvSpPr>
          <p:cNvPr id="13" name="Freeform 13"/>
          <p:cNvSpPr/>
          <p:nvPr/>
        </p:nvSpPr>
        <p:spPr>
          <a:xfrm>
            <a:off x="543249" y="9663730"/>
            <a:ext cx="485451" cy="485451"/>
          </a:xfrm>
          <a:custGeom>
            <a:avLst/>
            <a:gdLst/>
            <a:ahLst/>
            <a:cxnLst/>
            <a:rect l="l" t="t" r="r" b="b"/>
            <a:pathLst>
              <a:path w="485451" h="485451">
                <a:moveTo>
                  <a:pt x="0" y="0"/>
                </a:moveTo>
                <a:lnTo>
                  <a:pt x="485451" y="0"/>
                </a:lnTo>
                <a:lnTo>
                  <a:pt x="485451" y="485452"/>
                </a:lnTo>
                <a:lnTo>
                  <a:pt x="0" y="48545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4" name="TextBox 14"/>
          <p:cNvSpPr txBox="1"/>
          <p:nvPr/>
        </p:nvSpPr>
        <p:spPr>
          <a:xfrm>
            <a:off x="1028700" y="9718352"/>
            <a:ext cx="15074706" cy="387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00"/>
              </a:lnSpc>
              <a:spcBef>
                <a:spcPct val="0"/>
              </a:spcBef>
            </a:pPr>
            <a:r>
              <a:rPr lang="en-US" sz="2000" b="1" spc="-20">
                <a:solidFill>
                  <a:srgbClr val="FFFDD0"/>
                </a:solidFill>
                <a:latin typeface="Futura Bold"/>
                <a:ea typeface="Futura Bold"/>
                <a:cs typeface="Futura Bold"/>
                <a:sym typeface="Futura Bold"/>
              </a:rPr>
              <a:t>Concept check: </a:t>
            </a:r>
            <a:r>
              <a:rPr lang="en-US" sz="2000" b="1" spc="-20">
                <a:solidFill>
                  <a:srgbClr val="A93B9C"/>
                </a:solidFill>
                <a:latin typeface="Futura Bold"/>
                <a:ea typeface="Futura Bold"/>
                <a:cs typeface="Futura Bold"/>
                <a:sym typeface="Futura Bold"/>
              </a:rPr>
              <a:t>ALTER TABLE</a:t>
            </a:r>
            <a:r>
              <a:rPr lang="en-US" sz="2000" b="1" spc="-20">
                <a:solidFill>
                  <a:srgbClr val="FFFDD0"/>
                </a:solidFill>
                <a:latin typeface="Futura Bold"/>
                <a:ea typeface="Futura Bold"/>
                <a:cs typeface="Futura Bold"/>
                <a:sym typeface="Futura Bold"/>
              </a:rPr>
              <a:t> is a DDL command used to modify the structure of a table within a database.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11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6038850"/>
            <a:chOff x="0" y="0"/>
            <a:chExt cx="2161206" cy="71364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61206" cy="713648"/>
            </a:xfrm>
            <a:custGeom>
              <a:avLst/>
              <a:gdLst/>
              <a:ahLst/>
              <a:cxnLst/>
              <a:rect l="l" t="t" r="r" b="b"/>
              <a:pathLst>
                <a:path w="2161206" h="713648">
                  <a:moveTo>
                    <a:pt x="0" y="0"/>
                  </a:moveTo>
                  <a:lnTo>
                    <a:pt x="2161206" y="0"/>
                  </a:lnTo>
                  <a:lnTo>
                    <a:pt x="2161206" y="713648"/>
                  </a:lnTo>
                  <a:lnTo>
                    <a:pt x="0" y="713648"/>
                  </a:lnTo>
                  <a:close/>
                </a:path>
              </a:pathLst>
            </a:custGeom>
            <a:blipFill>
              <a:blip r:embed="rId2"/>
              <a:stretch>
                <a:fillRect t="-5268" b="-5268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4" name="AutoShape 4"/>
          <p:cNvSpPr/>
          <p:nvPr/>
        </p:nvSpPr>
        <p:spPr>
          <a:xfrm>
            <a:off x="666750" y="9620250"/>
            <a:ext cx="16954500" cy="0"/>
          </a:xfrm>
          <a:prstGeom prst="line">
            <a:avLst/>
          </a:prstGeom>
          <a:ln w="9525" cap="flat">
            <a:solidFill>
              <a:srgbClr val="C9D1D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grpSp>
        <p:nvGrpSpPr>
          <p:cNvPr id="5" name="Group 5"/>
          <p:cNvGrpSpPr/>
          <p:nvPr/>
        </p:nvGrpSpPr>
        <p:grpSpPr>
          <a:xfrm>
            <a:off x="1388563" y="1183502"/>
            <a:ext cx="15510874" cy="3959998"/>
            <a:chOff x="0" y="0"/>
            <a:chExt cx="2390547" cy="61031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390547" cy="610318"/>
            </a:xfrm>
            <a:custGeom>
              <a:avLst/>
              <a:gdLst/>
              <a:ahLst/>
              <a:cxnLst/>
              <a:rect l="l" t="t" r="r" b="b"/>
              <a:pathLst>
                <a:path w="2390547" h="610318">
                  <a:moveTo>
                    <a:pt x="11480" y="0"/>
                  </a:moveTo>
                  <a:lnTo>
                    <a:pt x="2379067" y="0"/>
                  </a:lnTo>
                  <a:cubicBezTo>
                    <a:pt x="2385407" y="0"/>
                    <a:pt x="2390547" y="5140"/>
                    <a:pt x="2390547" y="11480"/>
                  </a:cubicBezTo>
                  <a:lnTo>
                    <a:pt x="2390547" y="598838"/>
                  </a:lnTo>
                  <a:cubicBezTo>
                    <a:pt x="2390547" y="601882"/>
                    <a:pt x="2389338" y="604802"/>
                    <a:pt x="2387185" y="606955"/>
                  </a:cubicBezTo>
                  <a:cubicBezTo>
                    <a:pt x="2385032" y="609108"/>
                    <a:pt x="2382112" y="610318"/>
                    <a:pt x="2379067" y="610318"/>
                  </a:cubicBezTo>
                  <a:lnTo>
                    <a:pt x="11480" y="610318"/>
                  </a:lnTo>
                  <a:cubicBezTo>
                    <a:pt x="8435" y="610318"/>
                    <a:pt x="5515" y="609108"/>
                    <a:pt x="3362" y="606955"/>
                  </a:cubicBezTo>
                  <a:cubicBezTo>
                    <a:pt x="1209" y="604802"/>
                    <a:pt x="0" y="601882"/>
                    <a:pt x="0" y="598838"/>
                  </a:cubicBezTo>
                  <a:lnTo>
                    <a:pt x="0" y="11480"/>
                  </a:lnTo>
                  <a:cubicBezTo>
                    <a:pt x="0" y="8435"/>
                    <a:pt x="1209" y="5515"/>
                    <a:pt x="3362" y="3362"/>
                  </a:cubicBezTo>
                  <a:cubicBezTo>
                    <a:pt x="5515" y="1209"/>
                    <a:pt x="8435" y="0"/>
                    <a:pt x="11480" y="0"/>
                  </a:cubicBezTo>
                  <a:close/>
                </a:path>
              </a:pathLst>
            </a:custGeom>
            <a:blipFill>
              <a:blip r:embed="rId3"/>
              <a:stretch>
                <a:fillRect l="-4197" r="-4197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7427664" y="5589729"/>
            <a:ext cx="3629240" cy="557646"/>
            <a:chOff x="0" y="0"/>
            <a:chExt cx="4838987" cy="743528"/>
          </a:xfrm>
        </p:grpSpPr>
        <p:grpSp>
          <p:nvGrpSpPr>
            <p:cNvPr id="8" name="Group 8"/>
            <p:cNvGrpSpPr/>
            <p:nvPr/>
          </p:nvGrpSpPr>
          <p:grpSpPr>
            <a:xfrm>
              <a:off x="0" y="0"/>
              <a:ext cx="4838987" cy="743528"/>
              <a:chOff x="0" y="0"/>
              <a:chExt cx="955849" cy="14687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955849" cy="146870"/>
              </a:xfrm>
              <a:custGeom>
                <a:avLst/>
                <a:gdLst/>
                <a:ahLst/>
                <a:cxnLst/>
                <a:rect l="l" t="t" r="r" b="b"/>
                <a:pathLst>
                  <a:path w="955849" h="146870">
                    <a:moveTo>
                      <a:pt x="68263" y="0"/>
                    </a:moveTo>
                    <a:lnTo>
                      <a:pt x="887587" y="0"/>
                    </a:lnTo>
                    <a:cubicBezTo>
                      <a:pt x="905691" y="0"/>
                      <a:pt x="923054" y="7192"/>
                      <a:pt x="935856" y="19994"/>
                    </a:cubicBezTo>
                    <a:cubicBezTo>
                      <a:pt x="948657" y="32795"/>
                      <a:pt x="955849" y="50158"/>
                      <a:pt x="955849" y="68263"/>
                    </a:cubicBezTo>
                    <a:lnTo>
                      <a:pt x="955849" y="78607"/>
                    </a:lnTo>
                    <a:cubicBezTo>
                      <a:pt x="955849" y="96712"/>
                      <a:pt x="948657" y="114074"/>
                      <a:pt x="935856" y="126876"/>
                    </a:cubicBezTo>
                    <a:cubicBezTo>
                      <a:pt x="923054" y="139678"/>
                      <a:pt x="905691" y="146870"/>
                      <a:pt x="887587" y="146870"/>
                    </a:cubicBezTo>
                    <a:lnTo>
                      <a:pt x="68263" y="146870"/>
                    </a:lnTo>
                    <a:cubicBezTo>
                      <a:pt x="50158" y="146870"/>
                      <a:pt x="32795" y="139678"/>
                      <a:pt x="19994" y="126876"/>
                    </a:cubicBezTo>
                    <a:cubicBezTo>
                      <a:pt x="7192" y="114074"/>
                      <a:pt x="0" y="96712"/>
                      <a:pt x="0" y="78607"/>
                    </a:cubicBezTo>
                    <a:lnTo>
                      <a:pt x="0" y="68263"/>
                    </a:lnTo>
                    <a:cubicBezTo>
                      <a:pt x="0" y="50158"/>
                      <a:pt x="7192" y="32795"/>
                      <a:pt x="19994" y="19994"/>
                    </a:cubicBezTo>
                    <a:cubicBezTo>
                      <a:pt x="32795" y="7192"/>
                      <a:pt x="50158" y="0"/>
                      <a:pt x="68263" y="0"/>
                    </a:cubicBezTo>
                    <a:close/>
                  </a:path>
                </a:pathLst>
              </a:custGeom>
              <a:solidFill>
                <a:srgbClr val="BAF072">
                  <a:alpha val="30980"/>
                </a:srgbClr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0" name="TextBox 10"/>
              <p:cNvSpPr txBox="1"/>
              <p:nvPr/>
            </p:nvSpPr>
            <p:spPr>
              <a:xfrm>
                <a:off x="0" y="-85725"/>
                <a:ext cx="955849" cy="23259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11" name="TextBox 11"/>
            <p:cNvSpPr txBox="1"/>
            <p:nvPr/>
          </p:nvSpPr>
          <p:spPr>
            <a:xfrm>
              <a:off x="0" y="84956"/>
              <a:ext cx="4838987" cy="4878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00"/>
                </a:lnSpc>
                <a:spcBef>
                  <a:spcPct val="0"/>
                </a:spcBef>
              </a:pPr>
              <a:r>
                <a:rPr lang="en-US" sz="2000" spc="-20">
                  <a:solidFill>
                    <a:srgbClr val="FFFDD0"/>
                  </a:solidFill>
                  <a:latin typeface="Futura"/>
                  <a:ea typeface="Futura"/>
                  <a:cs typeface="Futura"/>
                  <a:sym typeface="Futura"/>
                </a:rPr>
                <a:t>alibis table</a:t>
              </a: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7474446" y="9718352"/>
            <a:ext cx="152400" cy="2381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r">
              <a:lnSpc>
                <a:spcPts val="2800"/>
              </a:lnSpc>
              <a:spcBef>
                <a:spcPct val="0"/>
              </a:spcBef>
            </a:pPr>
            <a:r>
              <a:rPr lang="en-US" sz="2000" b="1">
                <a:solidFill>
                  <a:srgbClr val="FFFDD0"/>
                </a:solidFill>
                <a:latin typeface="Futura Bold"/>
                <a:ea typeface="Futura Bold"/>
                <a:cs typeface="Futura Bold"/>
                <a:sym typeface="Futura Bold"/>
              </a:rPr>
              <a:t>6</a:t>
            </a:r>
          </a:p>
        </p:txBody>
      </p:sp>
      <p:sp>
        <p:nvSpPr>
          <p:cNvPr id="13" name="Freeform 13"/>
          <p:cNvSpPr/>
          <p:nvPr/>
        </p:nvSpPr>
        <p:spPr>
          <a:xfrm>
            <a:off x="540791" y="9669301"/>
            <a:ext cx="485451" cy="485451"/>
          </a:xfrm>
          <a:custGeom>
            <a:avLst/>
            <a:gdLst/>
            <a:ahLst/>
            <a:cxnLst/>
            <a:rect l="l" t="t" r="r" b="b"/>
            <a:pathLst>
              <a:path w="485451" h="485451">
                <a:moveTo>
                  <a:pt x="0" y="0"/>
                </a:moveTo>
                <a:lnTo>
                  <a:pt x="485451" y="0"/>
                </a:lnTo>
                <a:lnTo>
                  <a:pt x="485451" y="485452"/>
                </a:lnTo>
                <a:lnTo>
                  <a:pt x="0" y="48545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4" name="TextBox 14"/>
          <p:cNvSpPr txBox="1"/>
          <p:nvPr/>
        </p:nvSpPr>
        <p:spPr>
          <a:xfrm>
            <a:off x="1028700" y="9718352"/>
            <a:ext cx="15728632" cy="387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00"/>
              </a:lnSpc>
              <a:spcBef>
                <a:spcPct val="0"/>
              </a:spcBef>
            </a:pPr>
            <a:r>
              <a:rPr lang="en-US" sz="2000" b="1" spc="-20">
                <a:solidFill>
                  <a:srgbClr val="FFFDD0"/>
                </a:solidFill>
                <a:latin typeface="Futura Bold"/>
                <a:ea typeface="Futura Bold"/>
                <a:cs typeface="Futura Bold"/>
                <a:sym typeface="Futura Bold"/>
              </a:rPr>
              <a:t>Concept check: </a:t>
            </a:r>
            <a:r>
              <a:rPr lang="en-US" sz="2000" b="1" spc="-20">
                <a:solidFill>
                  <a:srgbClr val="A93B9C"/>
                </a:solidFill>
                <a:latin typeface="Futura Bold"/>
                <a:ea typeface="Futura Bold"/>
                <a:cs typeface="Futura Bold"/>
                <a:sym typeface="Futura Bold"/>
              </a:rPr>
              <a:t>DROP TABLE</a:t>
            </a:r>
            <a:r>
              <a:rPr lang="en-US" sz="2000" b="1" spc="-20">
                <a:solidFill>
                  <a:srgbClr val="FFFDD0"/>
                </a:solidFill>
                <a:latin typeface="Futura Bold"/>
                <a:ea typeface="Futura Bold"/>
                <a:cs typeface="Futura Bold"/>
                <a:sym typeface="Futura Bold"/>
              </a:rPr>
              <a:t> is a DDL command used to delete the table and its components in a database permanently.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11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6038850"/>
            <a:chOff x="0" y="0"/>
            <a:chExt cx="2161206" cy="71364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61206" cy="713648"/>
            </a:xfrm>
            <a:custGeom>
              <a:avLst/>
              <a:gdLst/>
              <a:ahLst/>
              <a:cxnLst/>
              <a:rect l="l" t="t" r="r" b="b"/>
              <a:pathLst>
                <a:path w="2161206" h="713648">
                  <a:moveTo>
                    <a:pt x="0" y="0"/>
                  </a:moveTo>
                  <a:lnTo>
                    <a:pt x="2161206" y="0"/>
                  </a:lnTo>
                  <a:lnTo>
                    <a:pt x="2161206" y="713648"/>
                  </a:lnTo>
                  <a:lnTo>
                    <a:pt x="0" y="713648"/>
                  </a:lnTo>
                  <a:close/>
                </a:path>
              </a:pathLst>
            </a:custGeom>
            <a:blipFill>
              <a:blip r:embed="rId2"/>
              <a:stretch>
                <a:fillRect t="-5268" b="-5268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4" name="AutoShape 4"/>
          <p:cNvSpPr/>
          <p:nvPr/>
        </p:nvSpPr>
        <p:spPr>
          <a:xfrm>
            <a:off x="666750" y="9620250"/>
            <a:ext cx="16954500" cy="0"/>
          </a:xfrm>
          <a:prstGeom prst="line">
            <a:avLst/>
          </a:prstGeom>
          <a:ln w="9525" cap="flat">
            <a:solidFill>
              <a:srgbClr val="C9D1D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grpSp>
        <p:nvGrpSpPr>
          <p:cNvPr id="5" name="Group 5"/>
          <p:cNvGrpSpPr/>
          <p:nvPr/>
        </p:nvGrpSpPr>
        <p:grpSpPr>
          <a:xfrm>
            <a:off x="1673600" y="2071734"/>
            <a:ext cx="14940799" cy="3071766"/>
            <a:chOff x="0" y="0"/>
            <a:chExt cx="2968532" cy="61031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968532" cy="610318"/>
            </a:xfrm>
            <a:custGeom>
              <a:avLst/>
              <a:gdLst/>
              <a:ahLst/>
              <a:cxnLst/>
              <a:rect l="l" t="t" r="r" b="b"/>
              <a:pathLst>
                <a:path w="2968532" h="610318">
                  <a:moveTo>
                    <a:pt x="11918" y="0"/>
                  </a:moveTo>
                  <a:lnTo>
                    <a:pt x="2956614" y="0"/>
                  </a:lnTo>
                  <a:cubicBezTo>
                    <a:pt x="2963196" y="0"/>
                    <a:pt x="2968532" y="5336"/>
                    <a:pt x="2968532" y="11918"/>
                  </a:cubicBezTo>
                  <a:lnTo>
                    <a:pt x="2968532" y="598400"/>
                  </a:lnTo>
                  <a:cubicBezTo>
                    <a:pt x="2968532" y="601561"/>
                    <a:pt x="2967276" y="604592"/>
                    <a:pt x="2965041" y="606827"/>
                  </a:cubicBezTo>
                  <a:cubicBezTo>
                    <a:pt x="2962806" y="609062"/>
                    <a:pt x="2959775" y="610318"/>
                    <a:pt x="2956614" y="610318"/>
                  </a:cubicBezTo>
                  <a:lnTo>
                    <a:pt x="11918" y="610318"/>
                  </a:lnTo>
                  <a:cubicBezTo>
                    <a:pt x="5336" y="610318"/>
                    <a:pt x="0" y="604982"/>
                    <a:pt x="0" y="598400"/>
                  </a:cubicBezTo>
                  <a:lnTo>
                    <a:pt x="0" y="11918"/>
                  </a:lnTo>
                  <a:cubicBezTo>
                    <a:pt x="0" y="5336"/>
                    <a:pt x="5336" y="0"/>
                    <a:pt x="11918" y="0"/>
                  </a:cubicBezTo>
                  <a:close/>
                </a:path>
              </a:pathLst>
            </a:custGeom>
            <a:blipFill>
              <a:blip r:embed="rId3"/>
              <a:stretch>
                <a:fillRect l="-7509" r="-7509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7427664" y="5589729"/>
            <a:ext cx="3629240" cy="557646"/>
            <a:chOff x="0" y="0"/>
            <a:chExt cx="4838987" cy="743528"/>
          </a:xfrm>
        </p:grpSpPr>
        <p:grpSp>
          <p:nvGrpSpPr>
            <p:cNvPr id="8" name="Group 8"/>
            <p:cNvGrpSpPr/>
            <p:nvPr/>
          </p:nvGrpSpPr>
          <p:grpSpPr>
            <a:xfrm>
              <a:off x="0" y="0"/>
              <a:ext cx="4838987" cy="743528"/>
              <a:chOff x="0" y="0"/>
              <a:chExt cx="955849" cy="14687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955849" cy="146870"/>
              </a:xfrm>
              <a:custGeom>
                <a:avLst/>
                <a:gdLst/>
                <a:ahLst/>
                <a:cxnLst/>
                <a:rect l="l" t="t" r="r" b="b"/>
                <a:pathLst>
                  <a:path w="955849" h="146870">
                    <a:moveTo>
                      <a:pt x="68263" y="0"/>
                    </a:moveTo>
                    <a:lnTo>
                      <a:pt x="887587" y="0"/>
                    </a:lnTo>
                    <a:cubicBezTo>
                      <a:pt x="905691" y="0"/>
                      <a:pt x="923054" y="7192"/>
                      <a:pt x="935856" y="19994"/>
                    </a:cubicBezTo>
                    <a:cubicBezTo>
                      <a:pt x="948657" y="32795"/>
                      <a:pt x="955849" y="50158"/>
                      <a:pt x="955849" y="68263"/>
                    </a:cubicBezTo>
                    <a:lnTo>
                      <a:pt x="955849" y="78607"/>
                    </a:lnTo>
                    <a:cubicBezTo>
                      <a:pt x="955849" y="96712"/>
                      <a:pt x="948657" y="114074"/>
                      <a:pt x="935856" y="126876"/>
                    </a:cubicBezTo>
                    <a:cubicBezTo>
                      <a:pt x="923054" y="139678"/>
                      <a:pt x="905691" y="146870"/>
                      <a:pt x="887587" y="146870"/>
                    </a:cubicBezTo>
                    <a:lnTo>
                      <a:pt x="68263" y="146870"/>
                    </a:lnTo>
                    <a:cubicBezTo>
                      <a:pt x="50158" y="146870"/>
                      <a:pt x="32795" y="139678"/>
                      <a:pt x="19994" y="126876"/>
                    </a:cubicBezTo>
                    <a:cubicBezTo>
                      <a:pt x="7192" y="114074"/>
                      <a:pt x="0" y="96712"/>
                      <a:pt x="0" y="78607"/>
                    </a:cubicBezTo>
                    <a:lnTo>
                      <a:pt x="0" y="68263"/>
                    </a:lnTo>
                    <a:cubicBezTo>
                      <a:pt x="0" y="50158"/>
                      <a:pt x="7192" y="32795"/>
                      <a:pt x="19994" y="19994"/>
                    </a:cubicBezTo>
                    <a:cubicBezTo>
                      <a:pt x="32795" y="7192"/>
                      <a:pt x="50158" y="0"/>
                      <a:pt x="68263" y="0"/>
                    </a:cubicBezTo>
                    <a:close/>
                  </a:path>
                </a:pathLst>
              </a:custGeom>
              <a:solidFill>
                <a:srgbClr val="BAF072">
                  <a:alpha val="30980"/>
                </a:srgbClr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0" name="TextBox 10"/>
              <p:cNvSpPr txBox="1"/>
              <p:nvPr/>
            </p:nvSpPr>
            <p:spPr>
              <a:xfrm>
                <a:off x="0" y="-85725"/>
                <a:ext cx="955849" cy="23259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11" name="TextBox 11"/>
            <p:cNvSpPr txBox="1"/>
            <p:nvPr/>
          </p:nvSpPr>
          <p:spPr>
            <a:xfrm>
              <a:off x="0" y="84956"/>
              <a:ext cx="4838987" cy="4878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00"/>
                </a:lnSpc>
                <a:spcBef>
                  <a:spcPct val="0"/>
                </a:spcBef>
              </a:pPr>
              <a:r>
                <a:rPr lang="en-US" sz="2000" spc="-20">
                  <a:solidFill>
                    <a:srgbClr val="FFFDD0"/>
                  </a:solidFill>
                  <a:latin typeface="Futura"/>
                  <a:ea typeface="Futura"/>
                  <a:cs typeface="Futura"/>
                  <a:sym typeface="Futura"/>
                </a:rPr>
                <a:t>evidence table</a:t>
              </a: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7474446" y="9718352"/>
            <a:ext cx="152400" cy="2381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r">
              <a:lnSpc>
                <a:spcPts val="2800"/>
              </a:lnSpc>
              <a:spcBef>
                <a:spcPct val="0"/>
              </a:spcBef>
            </a:pPr>
            <a:r>
              <a:rPr lang="en-US" sz="2000" b="1">
                <a:solidFill>
                  <a:srgbClr val="FFFDD0"/>
                </a:solidFill>
                <a:latin typeface="Futura Bold"/>
                <a:ea typeface="Futura Bold"/>
                <a:cs typeface="Futura Bold"/>
                <a:sym typeface="Futura Bold"/>
              </a:rPr>
              <a:t>7</a:t>
            </a:r>
          </a:p>
        </p:txBody>
      </p:sp>
      <p:sp>
        <p:nvSpPr>
          <p:cNvPr id="13" name="Freeform 13"/>
          <p:cNvSpPr/>
          <p:nvPr/>
        </p:nvSpPr>
        <p:spPr>
          <a:xfrm>
            <a:off x="543249" y="9669301"/>
            <a:ext cx="485451" cy="485451"/>
          </a:xfrm>
          <a:custGeom>
            <a:avLst/>
            <a:gdLst/>
            <a:ahLst/>
            <a:cxnLst/>
            <a:rect l="l" t="t" r="r" b="b"/>
            <a:pathLst>
              <a:path w="485451" h="485451">
                <a:moveTo>
                  <a:pt x="0" y="0"/>
                </a:moveTo>
                <a:lnTo>
                  <a:pt x="485451" y="0"/>
                </a:lnTo>
                <a:lnTo>
                  <a:pt x="485451" y="485452"/>
                </a:lnTo>
                <a:lnTo>
                  <a:pt x="0" y="48545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4" name="TextBox 14"/>
          <p:cNvSpPr txBox="1"/>
          <p:nvPr/>
        </p:nvSpPr>
        <p:spPr>
          <a:xfrm>
            <a:off x="1028700" y="9718352"/>
            <a:ext cx="16445746" cy="387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00"/>
              </a:lnSpc>
              <a:spcBef>
                <a:spcPct val="0"/>
              </a:spcBef>
            </a:pPr>
            <a:r>
              <a:rPr lang="en-US" sz="2000" b="1" spc="-20">
                <a:solidFill>
                  <a:srgbClr val="FFFDD0"/>
                </a:solidFill>
                <a:latin typeface="Futura Bold"/>
                <a:ea typeface="Futura Bold"/>
                <a:cs typeface="Futura Bold"/>
                <a:sym typeface="Futura Bold"/>
              </a:rPr>
              <a:t>Concept check: </a:t>
            </a:r>
            <a:r>
              <a:rPr lang="en-US" sz="2000" b="1" spc="-20">
                <a:solidFill>
                  <a:srgbClr val="A93B9C"/>
                </a:solidFill>
                <a:latin typeface="Futura Bold"/>
                <a:ea typeface="Futura Bold"/>
                <a:cs typeface="Futura Bold"/>
                <a:sym typeface="Futura Bold"/>
              </a:rPr>
              <a:t>TRUNCATE TABLE</a:t>
            </a:r>
            <a:r>
              <a:rPr lang="en-US" sz="2000" b="1" spc="-20">
                <a:solidFill>
                  <a:srgbClr val="FFFDD0"/>
                </a:solidFill>
                <a:latin typeface="Futura Bold"/>
                <a:ea typeface="Futura Bold"/>
                <a:cs typeface="Futura Bold"/>
                <a:sym typeface="Futura Bold"/>
              </a:rPr>
              <a:t> is a DDL command used to remove all the rows from the table while preserving the table’s structure within a database.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11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1148629"/>
            <a:chOff x="0" y="0"/>
            <a:chExt cx="2161206" cy="131750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61206" cy="1317502"/>
            </a:xfrm>
            <a:custGeom>
              <a:avLst/>
              <a:gdLst/>
              <a:ahLst/>
              <a:cxnLst/>
              <a:rect l="l" t="t" r="r" b="b"/>
              <a:pathLst>
                <a:path w="2161206" h="1317502">
                  <a:moveTo>
                    <a:pt x="0" y="0"/>
                  </a:moveTo>
                  <a:lnTo>
                    <a:pt x="2161206" y="0"/>
                  </a:lnTo>
                  <a:lnTo>
                    <a:pt x="2161206" y="1317502"/>
                  </a:lnTo>
                  <a:lnTo>
                    <a:pt x="0" y="1317502"/>
                  </a:lnTo>
                  <a:close/>
                </a:path>
              </a:pathLst>
            </a:custGeom>
            <a:blipFill>
              <a:blip r:embed="rId2">
                <a:alphaModFix amt="25000"/>
              </a:blip>
              <a:stretch>
                <a:fillRect t="-4645" b="-4645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4" name="AutoShape 4"/>
          <p:cNvSpPr/>
          <p:nvPr/>
        </p:nvSpPr>
        <p:spPr>
          <a:xfrm>
            <a:off x="666750" y="9620250"/>
            <a:ext cx="16954500" cy="0"/>
          </a:xfrm>
          <a:prstGeom prst="line">
            <a:avLst/>
          </a:prstGeom>
          <a:ln w="9525" cap="flat">
            <a:solidFill>
              <a:srgbClr val="C9D1D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grpSp>
        <p:nvGrpSpPr>
          <p:cNvPr id="5" name="Group 5"/>
          <p:cNvGrpSpPr/>
          <p:nvPr/>
        </p:nvGrpSpPr>
        <p:grpSpPr>
          <a:xfrm>
            <a:off x="666750" y="7235839"/>
            <a:ext cx="11201400" cy="1343025"/>
            <a:chOff x="0" y="0"/>
            <a:chExt cx="14935200" cy="1790700"/>
          </a:xfrm>
        </p:grpSpPr>
        <p:sp>
          <p:nvSpPr>
            <p:cNvPr id="6" name="TextBox 6"/>
            <p:cNvSpPr txBox="1"/>
            <p:nvPr/>
          </p:nvSpPr>
          <p:spPr>
            <a:xfrm>
              <a:off x="0" y="1262592"/>
              <a:ext cx="14935200" cy="5281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749"/>
                </a:lnSpc>
              </a:pPr>
              <a:r>
                <a:rPr lang="en-US" sz="2499" spc="-24">
                  <a:solidFill>
                    <a:srgbClr val="FFFDD0"/>
                  </a:solidFill>
                  <a:latin typeface="Futura"/>
                  <a:ea typeface="Futura"/>
                  <a:cs typeface="Futura"/>
                  <a:sym typeface="Futura"/>
                </a:rPr>
                <a:t>Let’s unravel </a:t>
              </a:r>
              <a:r>
                <a:rPr lang="en-US" sz="2499" u="none" strike="noStrike" spc="-24">
                  <a:solidFill>
                    <a:srgbClr val="FFFDD0"/>
                  </a:solidFill>
                  <a:latin typeface="Futura"/>
                  <a:ea typeface="Futura"/>
                  <a:cs typeface="Futura"/>
                  <a:sym typeface="Futura"/>
                </a:rPr>
                <a:t>the mystery through </a:t>
              </a:r>
              <a:r>
                <a:rPr lang="en-US" sz="2499" b="1" u="none" strike="noStrike" spc="-24">
                  <a:solidFill>
                    <a:srgbClr val="A93B9C"/>
                  </a:solidFill>
                  <a:latin typeface="Futura Bold"/>
                  <a:ea typeface="Futura Bold"/>
                  <a:cs typeface="Futura Bold"/>
                  <a:sym typeface="Futura Bold"/>
                </a:rPr>
                <a:t>SQL queries</a:t>
              </a:r>
              <a:r>
                <a:rPr lang="en-US" sz="2499" u="none" strike="noStrike" spc="-24">
                  <a:solidFill>
                    <a:srgbClr val="FFFDD0"/>
                  </a:solidFill>
                  <a:latin typeface="Futura"/>
                  <a:ea typeface="Futura"/>
                  <a:cs typeface="Futura"/>
                  <a:sym typeface="Futura"/>
                </a:rPr>
                <a:t>.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4935200" cy="9620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950"/>
                </a:lnSpc>
              </a:pPr>
              <a:r>
                <a:rPr lang="en-US" sz="4500" b="1" spc="-44">
                  <a:solidFill>
                    <a:srgbClr val="A93B9C"/>
                  </a:solidFill>
                  <a:latin typeface="Futura Bold"/>
                  <a:ea typeface="Futura Bold"/>
                  <a:cs typeface="Futura Bold"/>
                  <a:sym typeface="Futura Bold"/>
                </a:rPr>
                <a:t>SQL </a:t>
              </a:r>
              <a:r>
                <a:rPr lang="en-US" sz="4500" b="1" spc="-44">
                  <a:solidFill>
                    <a:srgbClr val="FFFDD0"/>
                  </a:solidFill>
                  <a:latin typeface="Futura Bold"/>
                  <a:ea typeface="Futura Bold"/>
                  <a:cs typeface="Futura Bold"/>
                  <a:sym typeface="Futura Bold"/>
                </a:rPr>
                <a:t>Investigation</a:t>
              </a: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7474446" y="9663113"/>
            <a:ext cx="152400" cy="2381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r">
              <a:lnSpc>
                <a:spcPts val="2800"/>
              </a:lnSpc>
              <a:spcBef>
                <a:spcPct val="0"/>
              </a:spcBef>
            </a:pPr>
            <a:r>
              <a:rPr lang="en-US" sz="2000" b="1">
                <a:solidFill>
                  <a:srgbClr val="FFFDD0"/>
                </a:solidFill>
                <a:latin typeface="Futura Bold"/>
                <a:ea typeface="Futura Bold"/>
                <a:cs typeface="Futura Bold"/>
                <a:sym typeface="Futura Bold"/>
              </a:rPr>
              <a:t>8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66750" y="9663113"/>
            <a:ext cx="17495447" cy="3141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00"/>
              </a:lnSpc>
              <a:spcBef>
                <a:spcPct val="0"/>
              </a:spcBef>
            </a:pPr>
            <a:r>
              <a:rPr lang="en-US" sz="2000" b="1" spc="-20" dirty="0">
                <a:solidFill>
                  <a:srgbClr val="FFFDD0"/>
                </a:solidFill>
                <a:latin typeface="Futura Bold"/>
                <a:ea typeface="Futura Bold"/>
                <a:cs typeface="Futura Bold"/>
                <a:sym typeface="Futura Bold"/>
              </a:rPr>
              <a:t>Technical aspect: Pre-read- Basics of querying a table, </a:t>
            </a:r>
            <a:r>
              <a:rPr lang="en-US" sz="2000" b="1" u="sng" spc="-20" dirty="0">
                <a:solidFill>
                  <a:srgbClr val="A93B9C"/>
                </a:solidFill>
                <a:latin typeface="Futura Bold"/>
                <a:ea typeface="Futura Bold"/>
                <a:cs typeface="Futura Bold"/>
                <a:sym typeface="Futura Bold"/>
                <a:hlinkClick r:id="rId3" tooltip="https://www.postgresql.org/docs/current/tutorial-select.html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here</a:t>
            </a:r>
            <a:r>
              <a:rPr lang="en-US" sz="2000" b="1" spc="-20" dirty="0">
                <a:solidFill>
                  <a:srgbClr val="FFFDD0"/>
                </a:solidFill>
                <a:latin typeface="Futura Bold"/>
                <a:ea typeface="Futura Bold"/>
                <a:cs typeface="Futura Bold"/>
                <a:sym typeface="Futura Bold"/>
              </a:rPr>
              <a:t>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AutoShape 3"/>
          <p:cNvSpPr/>
          <p:nvPr/>
        </p:nvSpPr>
        <p:spPr>
          <a:xfrm>
            <a:off x="666750" y="9620250"/>
            <a:ext cx="16954500" cy="0"/>
          </a:xfrm>
          <a:prstGeom prst="line">
            <a:avLst/>
          </a:prstGeom>
          <a:ln w="9525" cap="flat">
            <a:solidFill>
              <a:srgbClr val="C9D1D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grpSp>
        <p:nvGrpSpPr>
          <p:cNvPr id="4" name="Group 4"/>
          <p:cNvGrpSpPr/>
          <p:nvPr/>
        </p:nvGrpSpPr>
        <p:grpSpPr>
          <a:xfrm>
            <a:off x="666750" y="1028700"/>
            <a:ext cx="20279858" cy="7601231"/>
            <a:chOff x="0" y="0"/>
            <a:chExt cx="27039810" cy="10134975"/>
          </a:xfrm>
        </p:grpSpPr>
        <p:sp>
          <p:nvSpPr>
            <p:cNvPr id="5" name="TextBox 5"/>
            <p:cNvSpPr txBox="1"/>
            <p:nvPr/>
          </p:nvSpPr>
          <p:spPr>
            <a:xfrm>
              <a:off x="752757" y="-57150"/>
              <a:ext cx="26287054" cy="13474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6984"/>
                </a:lnSpc>
              </a:pPr>
              <a:r>
                <a:rPr lang="en-US" sz="6349" b="1" spc="-63">
                  <a:solidFill>
                    <a:srgbClr val="FFFDD0"/>
                  </a:solidFill>
                  <a:latin typeface="Futura Bold"/>
                  <a:ea typeface="Futura Bold"/>
                  <a:cs typeface="Futura Bold"/>
                  <a:sym typeface="Futura Bold"/>
                </a:rPr>
                <a:t>Investigation Framework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2950250"/>
              <a:ext cx="22790751" cy="7184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761609" lvl="1" indent="-380805" algn="l">
                <a:lnSpc>
                  <a:spcPts val="3880"/>
                </a:lnSpc>
                <a:buAutoNum type="arabicPeriod"/>
              </a:pPr>
              <a:r>
                <a:rPr lang="en-US" sz="3527" b="1" spc="-35">
                  <a:solidFill>
                    <a:srgbClr val="FFFDD0"/>
                  </a:solidFill>
                  <a:latin typeface="Futura Bold"/>
                  <a:ea typeface="Futura Bold"/>
                  <a:cs typeface="Futura Bold"/>
                  <a:sym typeface="Futura Bold"/>
                </a:rPr>
                <a:t> Identify where and when the crime happened</a:t>
              </a:r>
            </a:p>
            <a:p>
              <a:pPr algn="l">
                <a:lnSpc>
                  <a:spcPts val="3880"/>
                </a:lnSpc>
              </a:pPr>
              <a:endParaRPr lang="en-US" sz="3527" b="1" spc="-35">
                <a:solidFill>
                  <a:srgbClr val="FFFDD0"/>
                </a:solidFill>
                <a:latin typeface="Futura Bold"/>
                <a:ea typeface="Futura Bold"/>
                <a:cs typeface="Futura Bold"/>
                <a:sym typeface="Futura Bold"/>
              </a:endParaRPr>
            </a:p>
            <a:p>
              <a:pPr marL="761609" lvl="1" indent="-380805" algn="l">
                <a:lnSpc>
                  <a:spcPts val="3880"/>
                </a:lnSpc>
                <a:buAutoNum type="arabicPeriod"/>
              </a:pPr>
              <a:r>
                <a:rPr lang="en-US" sz="3527" b="1" spc="-35">
                  <a:solidFill>
                    <a:srgbClr val="FFFDD0"/>
                  </a:solidFill>
                  <a:latin typeface="Futura Bold"/>
                  <a:ea typeface="Futura Bold"/>
                  <a:cs typeface="Futura Bold"/>
                  <a:sym typeface="Futura Bold"/>
                </a:rPr>
                <a:t> Analyse who accessed critical areas at the time</a:t>
              </a:r>
            </a:p>
            <a:p>
              <a:pPr algn="l">
                <a:lnSpc>
                  <a:spcPts val="3880"/>
                </a:lnSpc>
              </a:pPr>
              <a:endParaRPr lang="en-US" sz="3527" b="1" spc="-35">
                <a:solidFill>
                  <a:srgbClr val="FFFDD0"/>
                </a:solidFill>
                <a:latin typeface="Futura Bold"/>
                <a:ea typeface="Futura Bold"/>
                <a:cs typeface="Futura Bold"/>
                <a:sym typeface="Futura Bold"/>
              </a:endParaRPr>
            </a:p>
            <a:p>
              <a:pPr marL="761609" lvl="1" indent="-380805" algn="l">
                <a:lnSpc>
                  <a:spcPts val="3880"/>
                </a:lnSpc>
                <a:buAutoNum type="arabicPeriod"/>
              </a:pPr>
              <a:r>
                <a:rPr lang="en-US" sz="3527" b="1" spc="-35">
                  <a:solidFill>
                    <a:srgbClr val="FFFDD0"/>
                  </a:solidFill>
                  <a:latin typeface="Futura Bold"/>
                  <a:ea typeface="Futura Bold"/>
                  <a:cs typeface="Futura Bold"/>
                  <a:sym typeface="Futura Bold"/>
                </a:rPr>
                <a:t> Cross-check alibis with actual logs</a:t>
              </a:r>
            </a:p>
            <a:p>
              <a:pPr algn="l">
                <a:lnSpc>
                  <a:spcPts val="3880"/>
                </a:lnSpc>
              </a:pPr>
              <a:endParaRPr lang="en-US" sz="3527" b="1" spc="-35">
                <a:solidFill>
                  <a:srgbClr val="FFFDD0"/>
                </a:solidFill>
                <a:latin typeface="Futura Bold"/>
                <a:ea typeface="Futura Bold"/>
                <a:cs typeface="Futura Bold"/>
                <a:sym typeface="Futura Bold"/>
              </a:endParaRPr>
            </a:p>
            <a:p>
              <a:pPr marL="761609" lvl="1" indent="-380805" algn="l">
                <a:lnSpc>
                  <a:spcPts val="3880"/>
                </a:lnSpc>
                <a:buAutoNum type="arabicPeriod"/>
              </a:pPr>
              <a:r>
                <a:rPr lang="en-US" sz="3527" b="1" spc="-35">
                  <a:solidFill>
                    <a:srgbClr val="FFFDD0"/>
                  </a:solidFill>
                  <a:latin typeface="Futura Bold"/>
                  <a:ea typeface="Futura Bold"/>
                  <a:cs typeface="Futura Bold"/>
                  <a:sym typeface="Futura Bold"/>
                </a:rPr>
                <a:t> Investigate suspicious calls made around the time</a:t>
              </a:r>
            </a:p>
            <a:p>
              <a:pPr algn="l">
                <a:lnSpc>
                  <a:spcPts val="3880"/>
                </a:lnSpc>
              </a:pPr>
              <a:endParaRPr lang="en-US" sz="3527" b="1" spc="-35">
                <a:solidFill>
                  <a:srgbClr val="FFFDD0"/>
                </a:solidFill>
                <a:latin typeface="Futura Bold"/>
                <a:ea typeface="Futura Bold"/>
                <a:cs typeface="Futura Bold"/>
                <a:sym typeface="Futura Bold"/>
              </a:endParaRPr>
            </a:p>
            <a:p>
              <a:pPr marL="761609" lvl="1" indent="-380805" algn="l">
                <a:lnSpc>
                  <a:spcPts val="3880"/>
                </a:lnSpc>
                <a:buAutoNum type="arabicPeriod"/>
              </a:pPr>
              <a:r>
                <a:rPr lang="en-US" sz="3527" b="1" spc="-35">
                  <a:solidFill>
                    <a:srgbClr val="FFFDD0"/>
                  </a:solidFill>
                  <a:latin typeface="Futura Bold"/>
                  <a:ea typeface="Futura Bold"/>
                  <a:cs typeface="Futura Bold"/>
                  <a:sym typeface="Futura Bold"/>
                </a:rPr>
                <a:t> Match evidence with movements and claims</a:t>
              </a:r>
            </a:p>
            <a:p>
              <a:pPr algn="l">
                <a:lnSpc>
                  <a:spcPts val="3880"/>
                </a:lnSpc>
              </a:pPr>
              <a:endParaRPr lang="en-US" sz="3527" b="1" spc="-35">
                <a:solidFill>
                  <a:srgbClr val="FFFDD0"/>
                </a:solidFill>
                <a:latin typeface="Futura Bold"/>
                <a:ea typeface="Futura Bold"/>
                <a:cs typeface="Futura Bold"/>
                <a:sym typeface="Futura Bold"/>
              </a:endParaRPr>
            </a:p>
            <a:p>
              <a:pPr marL="761609" lvl="1" indent="-380805" algn="l">
                <a:lnSpc>
                  <a:spcPts val="3880"/>
                </a:lnSpc>
                <a:buAutoNum type="arabicPeriod"/>
              </a:pPr>
              <a:r>
                <a:rPr lang="en-US" sz="3527" b="1" spc="-35">
                  <a:solidFill>
                    <a:srgbClr val="FFFDD0"/>
                  </a:solidFill>
                  <a:latin typeface="Futura Bold"/>
                  <a:ea typeface="Futura Bold"/>
                  <a:cs typeface="Futura Bold"/>
                  <a:sym typeface="Futura Bold"/>
                </a:rPr>
                <a:t> Combine all findings to identify the killer</a:t>
              </a: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7474446" y="9663113"/>
            <a:ext cx="152400" cy="2381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r">
              <a:lnSpc>
                <a:spcPts val="2800"/>
              </a:lnSpc>
              <a:spcBef>
                <a:spcPct val="0"/>
              </a:spcBef>
            </a:pPr>
            <a:r>
              <a:rPr lang="en-US" sz="2000" b="1">
                <a:solidFill>
                  <a:srgbClr val="FFFDD0"/>
                </a:solidFill>
                <a:latin typeface="Futura Bold"/>
                <a:ea typeface="Futura Bold"/>
                <a:cs typeface="Futura Bold"/>
                <a:sym typeface="Futura Bold"/>
              </a:rPr>
              <a:t>9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66750" y="9663113"/>
            <a:ext cx="17495447" cy="3141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00"/>
              </a:lnSpc>
              <a:spcBef>
                <a:spcPct val="0"/>
              </a:spcBef>
            </a:pPr>
            <a:r>
              <a:rPr lang="en-US" sz="2000" b="1" spc="-20" dirty="0">
                <a:solidFill>
                  <a:srgbClr val="FFFDD0"/>
                </a:solidFill>
                <a:latin typeface="Futura Bold"/>
                <a:ea typeface="Futura Bold"/>
                <a:cs typeface="Futura Bold"/>
                <a:sym typeface="Futura Bold"/>
              </a:rPr>
              <a:t>Global demand: According to the </a:t>
            </a:r>
            <a:r>
              <a:rPr lang="en-US" sz="2000" b="1" spc="-20" dirty="0">
                <a:solidFill>
                  <a:srgbClr val="809FBF"/>
                </a:solidFill>
                <a:latin typeface="Futura Bold"/>
                <a:ea typeface="Futura Bold"/>
                <a:cs typeface="Futura Bold"/>
                <a:sym typeface="Futura Bold"/>
              </a:rPr>
              <a:t>World Economic Forum</a:t>
            </a:r>
            <a:r>
              <a:rPr lang="en-US" sz="2000" b="1" spc="-20" dirty="0">
                <a:solidFill>
                  <a:srgbClr val="FFFDD0"/>
                </a:solidFill>
                <a:latin typeface="Futura Bold"/>
                <a:ea typeface="Futura Bold"/>
                <a:cs typeface="Futura Bold"/>
                <a:sym typeface="Futura Bold"/>
              </a:rPr>
              <a:t>’s Future of Jobs Report 2025, core skills in 2025 can be reviewed </a:t>
            </a:r>
            <a:r>
              <a:rPr lang="en-US" sz="2000" b="1" spc="-20" dirty="0">
                <a:solidFill>
                  <a:srgbClr val="809FBF"/>
                </a:solidFill>
                <a:latin typeface="Futura Bold"/>
                <a:sym typeface="Futura Bold"/>
                <a:hlinkClick r:id="rId3" tooltip="https://www.weforum.org/publications/the-future-of-jobs-report-2025/infographics-94b6214b36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here</a:t>
            </a:r>
            <a:r>
              <a:rPr lang="en-US" sz="2000" b="1" spc="-20" dirty="0">
                <a:solidFill>
                  <a:srgbClr val="FFFDD0"/>
                </a:solidFill>
                <a:latin typeface="Futura Bold"/>
                <a:ea typeface="Futura Bold"/>
                <a:cs typeface="Futura Bold"/>
                <a:sym typeface="Futura Bold"/>
              </a:rPr>
              <a:t>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941</Words>
  <Application>Microsoft Office PowerPoint</Application>
  <PresentationFormat>Custom</PresentationFormat>
  <Paragraphs>115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Futura Bold</vt:lpstr>
      <vt:lpstr>Futura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SQL Murder Mystery | Capstone Project | Indian Data Club</dc:title>
  <dc:description>Presentation - SQL Murder Mystery: Unraveling the Data Crime</dc:description>
  <cp:lastModifiedBy>Aishwarya</cp:lastModifiedBy>
  <cp:revision>4</cp:revision>
  <dcterms:created xsi:type="dcterms:W3CDTF">2006-08-16T00:00:00Z</dcterms:created>
  <dcterms:modified xsi:type="dcterms:W3CDTF">2025-11-30T13:39:18Z</dcterms:modified>
  <dc:identifier>DAG5_smfeG8</dc:identifie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efa4170-0d19-0005-0004-bc88714345d2_Enabled">
    <vt:lpwstr>true</vt:lpwstr>
  </property>
  <property fmtid="{D5CDD505-2E9C-101B-9397-08002B2CF9AE}" pid="3" name="MSIP_Label_defa4170-0d19-0005-0004-bc88714345d2_SetDate">
    <vt:lpwstr>2025-11-30T13:27:48Z</vt:lpwstr>
  </property>
  <property fmtid="{D5CDD505-2E9C-101B-9397-08002B2CF9AE}" pid="4" name="MSIP_Label_defa4170-0d19-0005-0004-bc88714345d2_Method">
    <vt:lpwstr>Standard</vt:lpwstr>
  </property>
  <property fmtid="{D5CDD505-2E9C-101B-9397-08002B2CF9AE}" pid="5" name="MSIP_Label_defa4170-0d19-0005-0004-bc88714345d2_Name">
    <vt:lpwstr>defa4170-0d19-0005-0004-bc88714345d2</vt:lpwstr>
  </property>
  <property fmtid="{D5CDD505-2E9C-101B-9397-08002B2CF9AE}" pid="6" name="MSIP_Label_defa4170-0d19-0005-0004-bc88714345d2_SiteId">
    <vt:lpwstr>e4ee00ff-7efd-4d46-9b6a-9b41ea290be1</vt:lpwstr>
  </property>
  <property fmtid="{D5CDD505-2E9C-101B-9397-08002B2CF9AE}" pid="7" name="MSIP_Label_defa4170-0d19-0005-0004-bc88714345d2_ActionId">
    <vt:lpwstr>8521a6ce-c1c4-481a-8315-bd8246b6ef5d</vt:lpwstr>
  </property>
  <property fmtid="{D5CDD505-2E9C-101B-9397-08002B2CF9AE}" pid="8" name="MSIP_Label_defa4170-0d19-0005-0004-bc88714345d2_ContentBits">
    <vt:lpwstr>0</vt:lpwstr>
  </property>
  <property fmtid="{D5CDD505-2E9C-101B-9397-08002B2CF9AE}" pid="9" name="MSIP_Label_defa4170-0d19-0005-0004-bc88714345d2_Tag">
    <vt:lpwstr>10, 3, 0, 1</vt:lpwstr>
  </property>
</Properties>
</file>